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941C0-9EA5-486C-BF4E-CD5119711B7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B81ED38-0D12-4216-9D96-12690CDA1ACE}">
      <dgm:prSet/>
      <dgm:spPr/>
      <dgm:t>
        <a:bodyPr/>
        <a:lstStyle/>
        <a:p>
          <a:r>
            <a:rPr lang="en-US" dirty="0" err="1">
              <a:latin typeface="Comic Sans MS" panose="030F0702030302020204" pitchFamily="66" charset="0"/>
            </a:rPr>
            <a:t>Karar</a:t>
          </a:r>
          <a:r>
            <a:rPr lang="en-US" dirty="0">
              <a:latin typeface="Comic Sans MS" panose="030F0702030302020204" pitchFamily="66" charset="0"/>
            </a:rPr>
            <a:t> </a:t>
          </a:r>
          <a:r>
            <a:rPr lang="en-US" dirty="0" err="1">
              <a:latin typeface="Comic Sans MS" panose="030F0702030302020204" pitchFamily="66" charset="0"/>
            </a:rPr>
            <a:t>verme</a:t>
          </a:r>
          <a:r>
            <a:rPr lang="en-US" dirty="0">
              <a:latin typeface="Comic Sans MS" panose="030F0702030302020204" pitchFamily="66" charset="0"/>
            </a:rPr>
            <a:t> </a:t>
          </a:r>
          <a:r>
            <a:rPr lang="en-US" dirty="0" err="1">
              <a:latin typeface="Comic Sans MS" panose="030F0702030302020204" pitchFamily="66" charset="0"/>
            </a:rPr>
            <a:t>yetisine</a:t>
          </a:r>
          <a:r>
            <a:rPr lang="en-US" dirty="0">
              <a:latin typeface="Comic Sans MS" panose="030F0702030302020204" pitchFamily="66" charset="0"/>
            </a:rPr>
            <a:t> </a:t>
          </a:r>
          <a:r>
            <a:rPr lang="en-US" dirty="0" err="1">
              <a:latin typeface="Comic Sans MS" panose="030F0702030302020204" pitchFamily="66" charset="0"/>
            </a:rPr>
            <a:t>sahip</a:t>
          </a:r>
          <a:r>
            <a:rPr lang="en-US" dirty="0">
              <a:latin typeface="Comic Sans MS" panose="030F0702030302020204" pitchFamily="66" charset="0"/>
            </a:rPr>
            <a:t>, </a:t>
          </a:r>
          <a:r>
            <a:rPr lang="en-US" dirty="0" err="1">
              <a:latin typeface="Comic Sans MS" panose="030F0702030302020204" pitchFamily="66" charset="0"/>
            </a:rPr>
            <a:t>özgüvenli</a:t>
          </a:r>
          <a:r>
            <a:rPr lang="en-US" dirty="0">
              <a:latin typeface="Comic Sans MS" panose="030F0702030302020204" pitchFamily="66" charset="0"/>
            </a:rPr>
            <a:t>, </a:t>
          </a:r>
          <a:r>
            <a:rPr lang="en-US" dirty="0" err="1">
              <a:latin typeface="Comic Sans MS" panose="030F0702030302020204" pitchFamily="66" charset="0"/>
            </a:rPr>
            <a:t>motivasyon</a:t>
          </a:r>
          <a:r>
            <a:rPr lang="en-US" dirty="0">
              <a:latin typeface="Comic Sans MS" panose="030F0702030302020204" pitchFamily="66" charset="0"/>
            </a:rPr>
            <a:t> </a:t>
          </a:r>
          <a:r>
            <a:rPr lang="en-US" dirty="0" err="1">
              <a:latin typeface="Comic Sans MS" panose="030F0702030302020204" pitchFamily="66" charset="0"/>
            </a:rPr>
            <a:t>sahibi</a:t>
          </a:r>
          <a:r>
            <a:rPr lang="en-US" dirty="0">
              <a:latin typeface="Comic Sans MS" panose="030F0702030302020204" pitchFamily="66" charset="0"/>
            </a:rPr>
            <a:t>; problem </a:t>
          </a:r>
          <a:r>
            <a:rPr lang="en-US" dirty="0" err="1">
              <a:latin typeface="Comic Sans MS" panose="030F0702030302020204" pitchFamily="66" charset="0"/>
            </a:rPr>
            <a:t>yönetimi</a:t>
          </a:r>
          <a:r>
            <a:rPr lang="en-US" dirty="0">
              <a:latin typeface="Comic Sans MS" panose="030F0702030302020204" pitchFamily="66" charset="0"/>
            </a:rPr>
            <a:t>, </a:t>
          </a:r>
          <a:r>
            <a:rPr lang="en-US" dirty="0" err="1">
              <a:latin typeface="Comic Sans MS" panose="030F0702030302020204" pitchFamily="66" charset="0"/>
            </a:rPr>
            <a:t>toplantı</a:t>
          </a:r>
          <a:r>
            <a:rPr lang="en-US" dirty="0">
              <a:latin typeface="Comic Sans MS" panose="030F0702030302020204" pitchFamily="66" charset="0"/>
            </a:rPr>
            <a:t> </a:t>
          </a:r>
          <a:r>
            <a:rPr lang="en-US" dirty="0" err="1">
              <a:latin typeface="Comic Sans MS" panose="030F0702030302020204" pitchFamily="66" charset="0"/>
            </a:rPr>
            <a:t>yönetimi</a:t>
          </a:r>
          <a:r>
            <a:rPr lang="en-US" dirty="0">
              <a:latin typeface="Comic Sans MS" panose="030F0702030302020204" pitchFamily="66" charset="0"/>
            </a:rPr>
            <a:t>, </a:t>
          </a:r>
          <a:r>
            <a:rPr lang="en-US" dirty="0" err="1">
              <a:latin typeface="Comic Sans MS" panose="030F0702030302020204" pitchFamily="66" charset="0"/>
            </a:rPr>
            <a:t>proje</a:t>
          </a:r>
          <a:r>
            <a:rPr lang="en-US" dirty="0">
              <a:latin typeface="Comic Sans MS" panose="030F0702030302020204" pitchFamily="66" charset="0"/>
            </a:rPr>
            <a:t> </a:t>
          </a:r>
          <a:r>
            <a:rPr lang="en-US" dirty="0" err="1">
              <a:latin typeface="Comic Sans MS" panose="030F0702030302020204" pitchFamily="66" charset="0"/>
            </a:rPr>
            <a:t>yönetimi</a:t>
          </a:r>
          <a:r>
            <a:rPr lang="en-US" dirty="0">
              <a:latin typeface="Comic Sans MS" panose="030F0702030302020204" pitchFamily="66" charset="0"/>
            </a:rPr>
            <a:t>, </a:t>
          </a:r>
          <a:r>
            <a:rPr lang="en-US" dirty="0" err="1">
              <a:latin typeface="Comic Sans MS" panose="030F0702030302020204" pitchFamily="66" charset="0"/>
            </a:rPr>
            <a:t>ekip</a:t>
          </a:r>
          <a:r>
            <a:rPr lang="en-US" dirty="0">
              <a:latin typeface="Comic Sans MS" panose="030F0702030302020204" pitchFamily="66" charset="0"/>
            </a:rPr>
            <a:t> </a:t>
          </a:r>
          <a:r>
            <a:rPr lang="en-US" dirty="0" err="1">
              <a:latin typeface="Comic Sans MS" panose="030F0702030302020204" pitchFamily="66" charset="0"/>
            </a:rPr>
            <a:t>yönetimi</a:t>
          </a:r>
          <a:r>
            <a:rPr lang="en-US" dirty="0">
              <a:latin typeface="Comic Sans MS" panose="030F0702030302020204" pitchFamily="66" charset="0"/>
            </a:rPr>
            <a:t>, </a:t>
          </a:r>
          <a:r>
            <a:rPr lang="en-US" dirty="0" err="1">
              <a:latin typeface="Comic Sans MS" panose="030F0702030302020204" pitchFamily="66" charset="0"/>
            </a:rPr>
            <a:t>mentorluk</a:t>
          </a:r>
          <a:r>
            <a:rPr lang="en-US" dirty="0">
              <a:latin typeface="Comic Sans MS" panose="030F0702030302020204" pitchFamily="66" charset="0"/>
            </a:rPr>
            <a:t> </a:t>
          </a:r>
          <a:r>
            <a:rPr lang="en-US" dirty="0" err="1">
              <a:latin typeface="Comic Sans MS" panose="030F0702030302020204" pitchFamily="66" charset="0"/>
            </a:rPr>
            <a:t>gibi</a:t>
          </a:r>
          <a:r>
            <a:rPr lang="en-US" dirty="0">
              <a:latin typeface="Comic Sans MS" panose="030F0702030302020204" pitchFamily="66" charset="0"/>
            </a:rPr>
            <a:t> </a:t>
          </a:r>
          <a:r>
            <a:rPr lang="en-US" dirty="0" err="1">
              <a:latin typeface="Comic Sans MS" panose="030F0702030302020204" pitchFamily="66" charset="0"/>
            </a:rPr>
            <a:t>becerilere</a:t>
          </a:r>
          <a:r>
            <a:rPr lang="en-US" dirty="0">
              <a:latin typeface="Comic Sans MS" panose="030F0702030302020204" pitchFamily="66" charset="0"/>
            </a:rPr>
            <a:t> </a:t>
          </a:r>
          <a:r>
            <a:rPr lang="en-US" dirty="0" err="1">
              <a:latin typeface="Comic Sans MS" panose="030F0702030302020204" pitchFamily="66" charset="0"/>
            </a:rPr>
            <a:t>sahip</a:t>
          </a:r>
          <a:r>
            <a:rPr lang="en-US" dirty="0">
              <a:latin typeface="Comic Sans MS" panose="030F0702030302020204" pitchFamily="66" charset="0"/>
            </a:rPr>
            <a:t> </a:t>
          </a:r>
          <a:r>
            <a:rPr lang="en-US" dirty="0" err="1">
              <a:latin typeface="Comic Sans MS" panose="030F0702030302020204" pitchFamily="66" charset="0"/>
            </a:rPr>
            <a:t>olan</a:t>
          </a:r>
          <a:r>
            <a:rPr lang="en-US" dirty="0">
              <a:latin typeface="Comic Sans MS" panose="030F0702030302020204" pitchFamily="66" charset="0"/>
            </a:rPr>
            <a:t> </a:t>
          </a:r>
          <a:r>
            <a:rPr lang="en-US" dirty="0" err="1">
              <a:latin typeface="Comic Sans MS" panose="030F0702030302020204" pitchFamily="66" charset="0"/>
            </a:rPr>
            <a:t>insanlar</a:t>
          </a:r>
          <a:r>
            <a:rPr lang="en-US" dirty="0">
              <a:latin typeface="Comic Sans MS" panose="030F0702030302020204" pitchFamily="66" charset="0"/>
            </a:rPr>
            <a:t> </a:t>
          </a:r>
          <a:r>
            <a:rPr lang="en-US" dirty="0" err="1">
              <a:latin typeface="Comic Sans MS" panose="030F0702030302020204" pitchFamily="66" charset="0"/>
            </a:rPr>
            <a:t>liderlik</a:t>
          </a:r>
          <a:r>
            <a:rPr lang="en-US" dirty="0">
              <a:latin typeface="Comic Sans MS" panose="030F0702030302020204" pitchFamily="66" charset="0"/>
            </a:rPr>
            <a:t> </a:t>
          </a:r>
          <a:r>
            <a:rPr lang="en-US" dirty="0" err="1">
              <a:latin typeface="Comic Sans MS" panose="030F0702030302020204" pitchFamily="66" charset="0"/>
            </a:rPr>
            <a:t>becerilerine</a:t>
          </a:r>
          <a:r>
            <a:rPr lang="en-US" dirty="0">
              <a:latin typeface="Comic Sans MS" panose="030F0702030302020204" pitchFamily="66" charset="0"/>
            </a:rPr>
            <a:t> </a:t>
          </a:r>
          <a:r>
            <a:rPr lang="en-US" dirty="0" err="1">
              <a:latin typeface="Comic Sans MS" panose="030F0702030302020204" pitchFamily="66" charset="0"/>
            </a:rPr>
            <a:t>sahiptir</a:t>
          </a:r>
          <a:r>
            <a:rPr lang="en-US" dirty="0">
              <a:latin typeface="Comic Sans MS" panose="030F0702030302020204" pitchFamily="66" charset="0"/>
            </a:rPr>
            <a:t>.</a:t>
          </a:r>
        </a:p>
      </dgm:t>
    </dgm:pt>
    <dgm:pt modelId="{D4F2AF95-52A3-4F79-90AB-24F6DF1827B8}" type="parTrans" cxnId="{973FBE2A-4BDA-409A-BEFE-3E6B31DCDD82}">
      <dgm:prSet/>
      <dgm:spPr/>
      <dgm:t>
        <a:bodyPr/>
        <a:lstStyle/>
        <a:p>
          <a:endParaRPr lang="en-US"/>
        </a:p>
      </dgm:t>
    </dgm:pt>
    <dgm:pt modelId="{FBD49C71-2CBB-446D-A5FB-6ECA4733B25A}" type="sibTrans" cxnId="{973FBE2A-4BDA-409A-BEFE-3E6B31DCDD82}">
      <dgm:prSet/>
      <dgm:spPr/>
      <dgm:t>
        <a:bodyPr/>
        <a:lstStyle/>
        <a:p>
          <a:endParaRPr lang="en-US"/>
        </a:p>
      </dgm:t>
    </dgm:pt>
    <dgm:pt modelId="{784A56DB-622A-401B-8403-78772967C759}">
      <dgm:prSet/>
      <dgm:spPr/>
      <dgm:t>
        <a:bodyPr/>
        <a:lstStyle/>
        <a:p>
          <a:r>
            <a:rPr lang="en-US"/>
            <a:t>Her başvurduğunuz işin liderlik rolü olmasa da işvereniniz sizin zor durumlarda karar verebilme yeteneğinizin olduğunu ve kritik durumları iyi yönetebileceğinizi bilmek ister. </a:t>
          </a:r>
        </a:p>
      </dgm:t>
    </dgm:pt>
    <dgm:pt modelId="{160266FB-449D-437A-8567-70FFAC3AAB72}" type="parTrans" cxnId="{5A779713-5DAB-4C54-8C4B-8F6AC3318081}">
      <dgm:prSet/>
      <dgm:spPr/>
      <dgm:t>
        <a:bodyPr/>
        <a:lstStyle/>
        <a:p>
          <a:endParaRPr lang="en-US"/>
        </a:p>
      </dgm:t>
    </dgm:pt>
    <dgm:pt modelId="{6A0DD96F-69AC-4814-9CD5-52C677076362}" type="sibTrans" cxnId="{5A779713-5DAB-4C54-8C4B-8F6AC3318081}">
      <dgm:prSet/>
      <dgm:spPr/>
      <dgm:t>
        <a:bodyPr/>
        <a:lstStyle/>
        <a:p>
          <a:endParaRPr lang="en-US"/>
        </a:p>
      </dgm:t>
    </dgm:pt>
    <dgm:pt modelId="{E92CFC56-7E78-4B63-9C4E-255EE1DC58A9}" type="pres">
      <dgm:prSet presAssocID="{F50941C0-9EA5-486C-BF4E-CD5119711B7B}" presName="linear" presStyleCnt="0">
        <dgm:presLayoutVars>
          <dgm:animLvl val="lvl"/>
          <dgm:resizeHandles val="exact"/>
        </dgm:presLayoutVars>
      </dgm:prSet>
      <dgm:spPr/>
    </dgm:pt>
    <dgm:pt modelId="{E02F2B69-8610-4CCC-A1AE-37650DC406D2}" type="pres">
      <dgm:prSet presAssocID="{DB81ED38-0D12-4216-9D96-12690CDA1ACE}" presName="parentText" presStyleLbl="node1" presStyleIdx="0" presStyleCnt="2">
        <dgm:presLayoutVars>
          <dgm:chMax val="0"/>
          <dgm:bulletEnabled val="1"/>
        </dgm:presLayoutVars>
      </dgm:prSet>
      <dgm:spPr/>
    </dgm:pt>
    <dgm:pt modelId="{9BCDB1AC-8CCA-48E4-9581-B7BE233E7F75}" type="pres">
      <dgm:prSet presAssocID="{FBD49C71-2CBB-446D-A5FB-6ECA4733B25A}" presName="spacer" presStyleCnt="0"/>
      <dgm:spPr/>
    </dgm:pt>
    <dgm:pt modelId="{CD6F6F96-2B4E-41BB-810C-550CA87C49C2}" type="pres">
      <dgm:prSet presAssocID="{784A56DB-622A-401B-8403-78772967C759}" presName="parentText" presStyleLbl="node1" presStyleIdx="1" presStyleCnt="2">
        <dgm:presLayoutVars>
          <dgm:chMax val="0"/>
          <dgm:bulletEnabled val="1"/>
        </dgm:presLayoutVars>
      </dgm:prSet>
      <dgm:spPr/>
    </dgm:pt>
  </dgm:ptLst>
  <dgm:cxnLst>
    <dgm:cxn modelId="{A8136103-C0A0-4ED1-8323-89B652628787}" type="presOf" srcId="{784A56DB-622A-401B-8403-78772967C759}" destId="{CD6F6F96-2B4E-41BB-810C-550CA87C49C2}" srcOrd="0" destOrd="0" presId="urn:microsoft.com/office/officeart/2005/8/layout/vList2"/>
    <dgm:cxn modelId="{5A779713-5DAB-4C54-8C4B-8F6AC3318081}" srcId="{F50941C0-9EA5-486C-BF4E-CD5119711B7B}" destId="{784A56DB-622A-401B-8403-78772967C759}" srcOrd="1" destOrd="0" parTransId="{160266FB-449D-437A-8567-70FFAC3AAB72}" sibTransId="{6A0DD96F-69AC-4814-9CD5-52C677076362}"/>
    <dgm:cxn modelId="{973FBE2A-4BDA-409A-BEFE-3E6B31DCDD82}" srcId="{F50941C0-9EA5-486C-BF4E-CD5119711B7B}" destId="{DB81ED38-0D12-4216-9D96-12690CDA1ACE}" srcOrd="0" destOrd="0" parTransId="{D4F2AF95-52A3-4F79-90AB-24F6DF1827B8}" sibTransId="{FBD49C71-2CBB-446D-A5FB-6ECA4733B25A}"/>
    <dgm:cxn modelId="{6C5697D0-78D3-4DF4-85ED-A06386354460}" type="presOf" srcId="{DB81ED38-0D12-4216-9D96-12690CDA1ACE}" destId="{E02F2B69-8610-4CCC-A1AE-37650DC406D2}" srcOrd="0" destOrd="0" presId="urn:microsoft.com/office/officeart/2005/8/layout/vList2"/>
    <dgm:cxn modelId="{F52BD3DE-FFFE-4E29-B948-9AA0A454D56E}" type="presOf" srcId="{F50941C0-9EA5-486C-BF4E-CD5119711B7B}" destId="{E92CFC56-7E78-4B63-9C4E-255EE1DC58A9}" srcOrd="0" destOrd="0" presId="urn:microsoft.com/office/officeart/2005/8/layout/vList2"/>
    <dgm:cxn modelId="{35EA9764-F367-4D82-A15E-D4B8E423FDB1}" type="presParOf" srcId="{E92CFC56-7E78-4B63-9C4E-255EE1DC58A9}" destId="{E02F2B69-8610-4CCC-A1AE-37650DC406D2}" srcOrd="0" destOrd="0" presId="urn:microsoft.com/office/officeart/2005/8/layout/vList2"/>
    <dgm:cxn modelId="{34696D78-0EA2-4A23-AE02-E010012E1EC0}" type="presParOf" srcId="{E92CFC56-7E78-4B63-9C4E-255EE1DC58A9}" destId="{9BCDB1AC-8CCA-48E4-9581-B7BE233E7F75}" srcOrd="1" destOrd="0" presId="urn:microsoft.com/office/officeart/2005/8/layout/vList2"/>
    <dgm:cxn modelId="{B2811622-EE12-4284-8CCD-215DC844BB9A}" type="presParOf" srcId="{E92CFC56-7E78-4B63-9C4E-255EE1DC58A9}" destId="{CD6F6F96-2B4E-41BB-810C-550CA87C49C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F2B69-8610-4CCC-A1AE-37650DC406D2}">
      <dsp:nvSpPr>
        <dsp:cNvPr id="0" name=""/>
        <dsp:cNvSpPr/>
      </dsp:nvSpPr>
      <dsp:spPr>
        <a:xfrm>
          <a:off x="0" y="323061"/>
          <a:ext cx="5624624" cy="1432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Comic Sans MS" panose="030F0702030302020204" pitchFamily="66" charset="0"/>
            </a:rPr>
            <a:t>Karar</a:t>
          </a:r>
          <a:r>
            <a:rPr lang="en-US" sz="1800" kern="1200" dirty="0">
              <a:latin typeface="Comic Sans MS" panose="030F0702030302020204" pitchFamily="66" charset="0"/>
            </a:rPr>
            <a:t> </a:t>
          </a:r>
          <a:r>
            <a:rPr lang="en-US" sz="1800" kern="1200" dirty="0" err="1">
              <a:latin typeface="Comic Sans MS" panose="030F0702030302020204" pitchFamily="66" charset="0"/>
            </a:rPr>
            <a:t>verme</a:t>
          </a:r>
          <a:r>
            <a:rPr lang="en-US" sz="1800" kern="1200" dirty="0">
              <a:latin typeface="Comic Sans MS" panose="030F0702030302020204" pitchFamily="66" charset="0"/>
            </a:rPr>
            <a:t> </a:t>
          </a:r>
          <a:r>
            <a:rPr lang="en-US" sz="1800" kern="1200" dirty="0" err="1">
              <a:latin typeface="Comic Sans MS" panose="030F0702030302020204" pitchFamily="66" charset="0"/>
            </a:rPr>
            <a:t>yetisine</a:t>
          </a:r>
          <a:r>
            <a:rPr lang="en-US" sz="1800" kern="1200" dirty="0">
              <a:latin typeface="Comic Sans MS" panose="030F0702030302020204" pitchFamily="66" charset="0"/>
            </a:rPr>
            <a:t> </a:t>
          </a:r>
          <a:r>
            <a:rPr lang="en-US" sz="1800" kern="1200" dirty="0" err="1">
              <a:latin typeface="Comic Sans MS" panose="030F0702030302020204" pitchFamily="66" charset="0"/>
            </a:rPr>
            <a:t>sahip</a:t>
          </a:r>
          <a:r>
            <a:rPr lang="en-US" sz="1800" kern="1200" dirty="0">
              <a:latin typeface="Comic Sans MS" panose="030F0702030302020204" pitchFamily="66" charset="0"/>
            </a:rPr>
            <a:t>, </a:t>
          </a:r>
          <a:r>
            <a:rPr lang="en-US" sz="1800" kern="1200" dirty="0" err="1">
              <a:latin typeface="Comic Sans MS" panose="030F0702030302020204" pitchFamily="66" charset="0"/>
            </a:rPr>
            <a:t>özgüvenli</a:t>
          </a:r>
          <a:r>
            <a:rPr lang="en-US" sz="1800" kern="1200" dirty="0">
              <a:latin typeface="Comic Sans MS" panose="030F0702030302020204" pitchFamily="66" charset="0"/>
            </a:rPr>
            <a:t>, </a:t>
          </a:r>
          <a:r>
            <a:rPr lang="en-US" sz="1800" kern="1200" dirty="0" err="1">
              <a:latin typeface="Comic Sans MS" panose="030F0702030302020204" pitchFamily="66" charset="0"/>
            </a:rPr>
            <a:t>motivasyon</a:t>
          </a:r>
          <a:r>
            <a:rPr lang="en-US" sz="1800" kern="1200" dirty="0">
              <a:latin typeface="Comic Sans MS" panose="030F0702030302020204" pitchFamily="66" charset="0"/>
            </a:rPr>
            <a:t> </a:t>
          </a:r>
          <a:r>
            <a:rPr lang="en-US" sz="1800" kern="1200" dirty="0" err="1">
              <a:latin typeface="Comic Sans MS" panose="030F0702030302020204" pitchFamily="66" charset="0"/>
            </a:rPr>
            <a:t>sahibi</a:t>
          </a:r>
          <a:r>
            <a:rPr lang="en-US" sz="1800" kern="1200" dirty="0">
              <a:latin typeface="Comic Sans MS" panose="030F0702030302020204" pitchFamily="66" charset="0"/>
            </a:rPr>
            <a:t>; problem </a:t>
          </a:r>
          <a:r>
            <a:rPr lang="en-US" sz="1800" kern="1200" dirty="0" err="1">
              <a:latin typeface="Comic Sans MS" panose="030F0702030302020204" pitchFamily="66" charset="0"/>
            </a:rPr>
            <a:t>yönetimi</a:t>
          </a:r>
          <a:r>
            <a:rPr lang="en-US" sz="1800" kern="1200" dirty="0">
              <a:latin typeface="Comic Sans MS" panose="030F0702030302020204" pitchFamily="66" charset="0"/>
            </a:rPr>
            <a:t>, </a:t>
          </a:r>
          <a:r>
            <a:rPr lang="en-US" sz="1800" kern="1200" dirty="0" err="1">
              <a:latin typeface="Comic Sans MS" panose="030F0702030302020204" pitchFamily="66" charset="0"/>
            </a:rPr>
            <a:t>toplantı</a:t>
          </a:r>
          <a:r>
            <a:rPr lang="en-US" sz="1800" kern="1200" dirty="0">
              <a:latin typeface="Comic Sans MS" panose="030F0702030302020204" pitchFamily="66" charset="0"/>
            </a:rPr>
            <a:t> </a:t>
          </a:r>
          <a:r>
            <a:rPr lang="en-US" sz="1800" kern="1200" dirty="0" err="1">
              <a:latin typeface="Comic Sans MS" panose="030F0702030302020204" pitchFamily="66" charset="0"/>
            </a:rPr>
            <a:t>yönetimi</a:t>
          </a:r>
          <a:r>
            <a:rPr lang="en-US" sz="1800" kern="1200" dirty="0">
              <a:latin typeface="Comic Sans MS" panose="030F0702030302020204" pitchFamily="66" charset="0"/>
            </a:rPr>
            <a:t>, </a:t>
          </a:r>
          <a:r>
            <a:rPr lang="en-US" sz="1800" kern="1200" dirty="0" err="1">
              <a:latin typeface="Comic Sans MS" panose="030F0702030302020204" pitchFamily="66" charset="0"/>
            </a:rPr>
            <a:t>proje</a:t>
          </a:r>
          <a:r>
            <a:rPr lang="en-US" sz="1800" kern="1200" dirty="0">
              <a:latin typeface="Comic Sans MS" panose="030F0702030302020204" pitchFamily="66" charset="0"/>
            </a:rPr>
            <a:t> </a:t>
          </a:r>
          <a:r>
            <a:rPr lang="en-US" sz="1800" kern="1200" dirty="0" err="1">
              <a:latin typeface="Comic Sans MS" panose="030F0702030302020204" pitchFamily="66" charset="0"/>
            </a:rPr>
            <a:t>yönetimi</a:t>
          </a:r>
          <a:r>
            <a:rPr lang="en-US" sz="1800" kern="1200" dirty="0">
              <a:latin typeface="Comic Sans MS" panose="030F0702030302020204" pitchFamily="66" charset="0"/>
            </a:rPr>
            <a:t>, </a:t>
          </a:r>
          <a:r>
            <a:rPr lang="en-US" sz="1800" kern="1200" dirty="0" err="1">
              <a:latin typeface="Comic Sans MS" panose="030F0702030302020204" pitchFamily="66" charset="0"/>
            </a:rPr>
            <a:t>ekip</a:t>
          </a:r>
          <a:r>
            <a:rPr lang="en-US" sz="1800" kern="1200" dirty="0">
              <a:latin typeface="Comic Sans MS" panose="030F0702030302020204" pitchFamily="66" charset="0"/>
            </a:rPr>
            <a:t> </a:t>
          </a:r>
          <a:r>
            <a:rPr lang="en-US" sz="1800" kern="1200" dirty="0" err="1">
              <a:latin typeface="Comic Sans MS" panose="030F0702030302020204" pitchFamily="66" charset="0"/>
            </a:rPr>
            <a:t>yönetimi</a:t>
          </a:r>
          <a:r>
            <a:rPr lang="en-US" sz="1800" kern="1200" dirty="0">
              <a:latin typeface="Comic Sans MS" panose="030F0702030302020204" pitchFamily="66" charset="0"/>
            </a:rPr>
            <a:t>, </a:t>
          </a:r>
          <a:r>
            <a:rPr lang="en-US" sz="1800" kern="1200" dirty="0" err="1">
              <a:latin typeface="Comic Sans MS" panose="030F0702030302020204" pitchFamily="66" charset="0"/>
            </a:rPr>
            <a:t>mentorluk</a:t>
          </a:r>
          <a:r>
            <a:rPr lang="en-US" sz="1800" kern="1200" dirty="0">
              <a:latin typeface="Comic Sans MS" panose="030F0702030302020204" pitchFamily="66" charset="0"/>
            </a:rPr>
            <a:t> </a:t>
          </a:r>
          <a:r>
            <a:rPr lang="en-US" sz="1800" kern="1200" dirty="0" err="1">
              <a:latin typeface="Comic Sans MS" panose="030F0702030302020204" pitchFamily="66" charset="0"/>
            </a:rPr>
            <a:t>gibi</a:t>
          </a:r>
          <a:r>
            <a:rPr lang="en-US" sz="1800" kern="1200" dirty="0">
              <a:latin typeface="Comic Sans MS" panose="030F0702030302020204" pitchFamily="66" charset="0"/>
            </a:rPr>
            <a:t> </a:t>
          </a:r>
          <a:r>
            <a:rPr lang="en-US" sz="1800" kern="1200" dirty="0" err="1">
              <a:latin typeface="Comic Sans MS" panose="030F0702030302020204" pitchFamily="66" charset="0"/>
            </a:rPr>
            <a:t>becerilere</a:t>
          </a:r>
          <a:r>
            <a:rPr lang="en-US" sz="1800" kern="1200" dirty="0">
              <a:latin typeface="Comic Sans MS" panose="030F0702030302020204" pitchFamily="66" charset="0"/>
            </a:rPr>
            <a:t> </a:t>
          </a:r>
          <a:r>
            <a:rPr lang="en-US" sz="1800" kern="1200" dirty="0" err="1">
              <a:latin typeface="Comic Sans MS" panose="030F0702030302020204" pitchFamily="66" charset="0"/>
            </a:rPr>
            <a:t>sahip</a:t>
          </a:r>
          <a:r>
            <a:rPr lang="en-US" sz="1800" kern="1200" dirty="0">
              <a:latin typeface="Comic Sans MS" panose="030F0702030302020204" pitchFamily="66" charset="0"/>
            </a:rPr>
            <a:t> </a:t>
          </a:r>
          <a:r>
            <a:rPr lang="en-US" sz="1800" kern="1200" dirty="0" err="1">
              <a:latin typeface="Comic Sans MS" panose="030F0702030302020204" pitchFamily="66" charset="0"/>
            </a:rPr>
            <a:t>olan</a:t>
          </a:r>
          <a:r>
            <a:rPr lang="en-US" sz="1800" kern="1200" dirty="0">
              <a:latin typeface="Comic Sans MS" panose="030F0702030302020204" pitchFamily="66" charset="0"/>
            </a:rPr>
            <a:t> </a:t>
          </a:r>
          <a:r>
            <a:rPr lang="en-US" sz="1800" kern="1200" dirty="0" err="1">
              <a:latin typeface="Comic Sans MS" panose="030F0702030302020204" pitchFamily="66" charset="0"/>
            </a:rPr>
            <a:t>insanlar</a:t>
          </a:r>
          <a:r>
            <a:rPr lang="en-US" sz="1800" kern="1200" dirty="0">
              <a:latin typeface="Comic Sans MS" panose="030F0702030302020204" pitchFamily="66" charset="0"/>
            </a:rPr>
            <a:t> </a:t>
          </a:r>
          <a:r>
            <a:rPr lang="en-US" sz="1800" kern="1200" dirty="0" err="1">
              <a:latin typeface="Comic Sans MS" panose="030F0702030302020204" pitchFamily="66" charset="0"/>
            </a:rPr>
            <a:t>liderlik</a:t>
          </a:r>
          <a:r>
            <a:rPr lang="en-US" sz="1800" kern="1200" dirty="0">
              <a:latin typeface="Comic Sans MS" panose="030F0702030302020204" pitchFamily="66" charset="0"/>
            </a:rPr>
            <a:t> </a:t>
          </a:r>
          <a:r>
            <a:rPr lang="en-US" sz="1800" kern="1200" dirty="0" err="1">
              <a:latin typeface="Comic Sans MS" panose="030F0702030302020204" pitchFamily="66" charset="0"/>
            </a:rPr>
            <a:t>becerilerine</a:t>
          </a:r>
          <a:r>
            <a:rPr lang="en-US" sz="1800" kern="1200" dirty="0">
              <a:latin typeface="Comic Sans MS" panose="030F0702030302020204" pitchFamily="66" charset="0"/>
            </a:rPr>
            <a:t> </a:t>
          </a:r>
          <a:r>
            <a:rPr lang="en-US" sz="1800" kern="1200" dirty="0" err="1">
              <a:latin typeface="Comic Sans MS" panose="030F0702030302020204" pitchFamily="66" charset="0"/>
            </a:rPr>
            <a:t>sahiptir</a:t>
          </a:r>
          <a:r>
            <a:rPr lang="en-US" sz="1800" kern="1200" dirty="0">
              <a:latin typeface="Comic Sans MS" panose="030F0702030302020204" pitchFamily="66" charset="0"/>
            </a:rPr>
            <a:t>.</a:t>
          </a:r>
        </a:p>
      </dsp:txBody>
      <dsp:txXfrm>
        <a:off x="69908" y="392969"/>
        <a:ext cx="5484808" cy="1292264"/>
      </dsp:txXfrm>
    </dsp:sp>
    <dsp:sp modelId="{CD6F6F96-2B4E-41BB-810C-550CA87C49C2}">
      <dsp:nvSpPr>
        <dsp:cNvPr id="0" name=""/>
        <dsp:cNvSpPr/>
      </dsp:nvSpPr>
      <dsp:spPr>
        <a:xfrm>
          <a:off x="0" y="1806981"/>
          <a:ext cx="5624624" cy="14320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Her başvurduğunuz işin liderlik rolü olmasa da işvereniniz sizin zor durumlarda karar verebilme yeteneğinizin olduğunu ve kritik durumları iyi yönetebileceğinizi bilmek ister. </a:t>
          </a:r>
        </a:p>
      </dsp:txBody>
      <dsp:txXfrm>
        <a:off x="69908" y="1876889"/>
        <a:ext cx="5484808" cy="12922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C40102-6605-3D5A-B5C8-B8F961D59CF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24BA806-DD4F-B12B-BAE5-02D369297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04272F7-F9AC-7682-C8F2-C3ABD7ACAE28}"/>
              </a:ext>
            </a:extLst>
          </p:cNvPr>
          <p:cNvSpPr>
            <a:spLocks noGrp="1"/>
          </p:cNvSpPr>
          <p:nvPr>
            <p:ph type="dt" sz="half" idx="10"/>
          </p:nvPr>
        </p:nvSpPr>
        <p:spPr/>
        <p:txBody>
          <a:bodyPr/>
          <a:lstStyle/>
          <a:p>
            <a:fld id="{1D6A54E1-790C-496B-BE30-988BEB711192}" type="datetimeFigureOut">
              <a:rPr lang="tr-TR" smtClean="0"/>
              <a:t>5.05.2023</a:t>
            </a:fld>
            <a:endParaRPr lang="tr-TR"/>
          </a:p>
        </p:txBody>
      </p:sp>
      <p:sp>
        <p:nvSpPr>
          <p:cNvPr id="5" name="Alt Bilgi Yer Tutucusu 4">
            <a:extLst>
              <a:ext uri="{FF2B5EF4-FFF2-40B4-BE49-F238E27FC236}">
                <a16:creationId xmlns:a16="http://schemas.microsoft.com/office/drawing/2014/main" id="{DA11D6DE-430E-57E5-D75B-307B00699D3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6AA3983-582E-E5F6-48AD-42C8A7952266}"/>
              </a:ext>
            </a:extLst>
          </p:cNvPr>
          <p:cNvSpPr>
            <a:spLocks noGrp="1"/>
          </p:cNvSpPr>
          <p:nvPr>
            <p:ph type="sldNum" sz="quarter" idx="12"/>
          </p:nvPr>
        </p:nvSpPr>
        <p:spPr/>
        <p:txBody>
          <a:bodyPr/>
          <a:lstStyle/>
          <a:p>
            <a:fld id="{D89C999F-3435-4100-979D-812B28E7C8B8}" type="slidenum">
              <a:rPr lang="tr-TR" smtClean="0"/>
              <a:t>‹#›</a:t>
            </a:fld>
            <a:endParaRPr lang="tr-TR"/>
          </a:p>
        </p:txBody>
      </p:sp>
    </p:spTree>
    <p:extLst>
      <p:ext uri="{BB962C8B-B14F-4D97-AF65-F5344CB8AC3E}">
        <p14:creationId xmlns:p14="http://schemas.microsoft.com/office/powerpoint/2010/main" val="298114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A0FF45-D0AC-45FF-D170-7155C0628B9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20B4DD5-CE87-1D0C-A28B-F35170183B3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2EC0BD2-DE9A-2AE3-C07A-58AEFF1B84CC}"/>
              </a:ext>
            </a:extLst>
          </p:cNvPr>
          <p:cNvSpPr>
            <a:spLocks noGrp="1"/>
          </p:cNvSpPr>
          <p:nvPr>
            <p:ph type="dt" sz="half" idx="10"/>
          </p:nvPr>
        </p:nvSpPr>
        <p:spPr/>
        <p:txBody>
          <a:bodyPr/>
          <a:lstStyle/>
          <a:p>
            <a:fld id="{1D6A54E1-790C-496B-BE30-988BEB711192}" type="datetimeFigureOut">
              <a:rPr lang="tr-TR" smtClean="0"/>
              <a:t>5.05.2023</a:t>
            </a:fld>
            <a:endParaRPr lang="tr-TR"/>
          </a:p>
        </p:txBody>
      </p:sp>
      <p:sp>
        <p:nvSpPr>
          <p:cNvPr id="5" name="Alt Bilgi Yer Tutucusu 4">
            <a:extLst>
              <a:ext uri="{FF2B5EF4-FFF2-40B4-BE49-F238E27FC236}">
                <a16:creationId xmlns:a16="http://schemas.microsoft.com/office/drawing/2014/main" id="{6931DAB9-6324-54AD-839A-598B2A3B0C0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8406724-FD6C-C306-2829-D34961E3A2DD}"/>
              </a:ext>
            </a:extLst>
          </p:cNvPr>
          <p:cNvSpPr>
            <a:spLocks noGrp="1"/>
          </p:cNvSpPr>
          <p:nvPr>
            <p:ph type="sldNum" sz="quarter" idx="12"/>
          </p:nvPr>
        </p:nvSpPr>
        <p:spPr/>
        <p:txBody>
          <a:bodyPr/>
          <a:lstStyle/>
          <a:p>
            <a:fld id="{D89C999F-3435-4100-979D-812B28E7C8B8}" type="slidenum">
              <a:rPr lang="tr-TR" smtClean="0"/>
              <a:t>‹#›</a:t>
            </a:fld>
            <a:endParaRPr lang="tr-TR"/>
          </a:p>
        </p:txBody>
      </p:sp>
    </p:spTree>
    <p:extLst>
      <p:ext uri="{BB962C8B-B14F-4D97-AF65-F5344CB8AC3E}">
        <p14:creationId xmlns:p14="http://schemas.microsoft.com/office/powerpoint/2010/main" val="375976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A8E3349-F4F0-0FA8-2289-A8FB6F8A196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3B235AC-9BE3-0D55-D15C-D178C81E773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33373D-E1FC-8EF1-E58F-EF6B6BAB9848}"/>
              </a:ext>
            </a:extLst>
          </p:cNvPr>
          <p:cNvSpPr>
            <a:spLocks noGrp="1"/>
          </p:cNvSpPr>
          <p:nvPr>
            <p:ph type="dt" sz="half" idx="10"/>
          </p:nvPr>
        </p:nvSpPr>
        <p:spPr/>
        <p:txBody>
          <a:bodyPr/>
          <a:lstStyle/>
          <a:p>
            <a:fld id="{1D6A54E1-790C-496B-BE30-988BEB711192}" type="datetimeFigureOut">
              <a:rPr lang="tr-TR" smtClean="0"/>
              <a:t>5.05.2023</a:t>
            </a:fld>
            <a:endParaRPr lang="tr-TR"/>
          </a:p>
        </p:txBody>
      </p:sp>
      <p:sp>
        <p:nvSpPr>
          <p:cNvPr id="5" name="Alt Bilgi Yer Tutucusu 4">
            <a:extLst>
              <a:ext uri="{FF2B5EF4-FFF2-40B4-BE49-F238E27FC236}">
                <a16:creationId xmlns:a16="http://schemas.microsoft.com/office/drawing/2014/main" id="{9B40874D-99C8-F06C-FD21-20621B6F56F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5D6BE7B-BE8D-909E-823A-A822EDF613D6}"/>
              </a:ext>
            </a:extLst>
          </p:cNvPr>
          <p:cNvSpPr>
            <a:spLocks noGrp="1"/>
          </p:cNvSpPr>
          <p:nvPr>
            <p:ph type="sldNum" sz="quarter" idx="12"/>
          </p:nvPr>
        </p:nvSpPr>
        <p:spPr/>
        <p:txBody>
          <a:bodyPr/>
          <a:lstStyle/>
          <a:p>
            <a:fld id="{D89C999F-3435-4100-979D-812B28E7C8B8}" type="slidenum">
              <a:rPr lang="tr-TR" smtClean="0"/>
              <a:t>‹#›</a:t>
            </a:fld>
            <a:endParaRPr lang="tr-TR"/>
          </a:p>
        </p:txBody>
      </p:sp>
    </p:spTree>
    <p:extLst>
      <p:ext uri="{BB962C8B-B14F-4D97-AF65-F5344CB8AC3E}">
        <p14:creationId xmlns:p14="http://schemas.microsoft.com/office/powerpoint/2010/main" val="224519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2B0918-BBA0-BA82-076F-E9757907771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0989FF4-18B0-A78F-DB38-ABB6D37499C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58E0904-39E6-92F9-45D9-71BEE468791A}"/>
              </a:ext>
            </a:extLst>
          </p:cNvPr>
          <p:cNvSpPr>
            <a:spLocks noGrp="1"/>
          </p:cNvSpPr>
          <p:nvPr>
            <p:ph type="dt" sz="half" idx="10"/>
          </p:nvPr>
        </p:nvSpPr>
        <p:spPr/>
        <p:txBody>
          <a:bodyPr/>
          <a:lstStyle/>
          <a:p>
            <a:fld id="{1D6A54E1-790C-496B-BE30-988BEB711192}" type="datetimeFigureOut">
              <a:rPr lang="tr-TR" smtClean="0"/>
              <a:t>5.05.2023</a:t>
            </a:fld>
            <a:endParaRPr lang="tr-TR"/>
          </a:p>
        </p:txBody>
      </p:sp>
      <p:sp>
        <p:nvSpPr>
          <p:cNvPr id="5" name="Alt Bilgi Yer Tutucusu 4">
            <a:extLst>
              <a:ext uri="{FF2B5EF4-FFF2-40B4-BE49-F238E27FC236}">
                <a16:creationId xmlns:a16="http://schemas.microsoft.com/office/drawing/2014/main" id="{62A56005-D0FB-A6A0-8F62-58497CBAE6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1289BCB-7DE3-8E52-8972-788633A88EB0}"/>
              </a:ext>
            </a:extLst>
          </p:cNvPr>
          <p:cNvSpPr>
            <a:spLocks noGrp="1"/>
          </p:cNvSpPr>
          <p:nvPr>
            <p:ph type="sldNum" sz="quarter" idx="12"/>
          </p:nvPr>
        </p:nvSpPr>
        <p:spPr/>
        <p:txBody>
          <a:bodyPr/>
          <a:lstStyle/>
          <a:p>
            <a:fld id="{D89C999F-3435-4100-979D-812B28E7C8B8}" type="slidenum">
              <a:rPr lang="tr-TR" smtClean="0"/>
              <a:t>‹#›</a:t>
            </a:fld>
            <a:endParaRPr lang="tr-TR"/>
          </a:p>
        </p:txBody>
      </p:sp>
    </p:spTree>
    <p:extLst>
      <p:ext uri="{BB962C8B-B14F-4D97-AF65-F5344CB8AC3E}">
        <p14:creationId xmlns:p14="http://schemas.microsoft.com/office/powerpoint/2010/main" val="4253899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FB9D9B-73DC-294A-D659-B3688845D4E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3A942DD-F986-9938-D407-DA3E0CD448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D13A70D-93E5-F251-2A85-F3270BF100FB}"/>
              </a:ext>
            </a:extLst>
          </p:cNvPr>
          <p:cNvSpPr>
            <a:spLocks noGrp="1"/>
          </p:cNvSpPr>
          <p:nvPr>
            <p:ph type="dt" sz="half" idx="10"/>
          </p:nvPr>
        </p:nvSpPr>
        <p:spPr/>
        <p:txBody>
          <a:bodyPr/>
          <a:lstStyle/>
          <a:p>
            <a:fld id="{1D6A54E1-790C-496B-BE30-988BEB711192}" type="datetimeFigureOut">
              <a:rPr lang="tr-TR" smtClean="0"/>
              <a:t>5.05.2023</a:t>
            </a:fld>
            <a:endParaRPr lang="tr-TR"/>
          </a:p>
        </p:txBody>
      </p:sp>
      <p:sp>
        <p:nvSpPr>
          <p:cNvPr id="5" name="Alt Bilgi Yer Tutucusu 4">
            <a:extLst>
              <a:ext uri="{FF2B5EF4-FFF2-40B4-BE49-F238E27FC236}">
                <a16:creationId xmlns:a16="http://schemas.microsoft.com/office/drawing/2014/main" id="{3707B478-1AD6-5BD7-4692-EC1552E5541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5E76CF6-A1BB-BDCC-6C7D-BDA6617190F2}"/>
              </a:ext>
            </a:extLst>
          </p:cNvPr>
          <p:cNvSpPr>
            <a:spLocks noGrp="1"/>
          </p:cNvSpPr>
          <p:nvPr>
            <p:ph type="sldNum" sz="quarter" idx="12"/>
          </p:nvPr>
        </p:nvSpPr>
        <p:spPr/>
        <p:txBody>
          <a:bodyPr/>
          <a:lstStyle/>
          <a:p>
            <a:fld id="{D89C999F-3435-4100-979D-812B28E7C8B8}" type="slidenum">
              <a:rPr lang="tr-TR" smtClean="0"/>
              <a:t>‹#›</a:t>
            </a:fld>
            <a:endParaRPr lang="tr-TR"/>
          </a:p>
        </p:txBody>
      </p:sp>
    </p:spTree>
    <p:extLst>
      <p:ext uri="{BB962C8B-B14F-4D97-AF65-F5344CB8AC3E}">
        <p14:creationId xmlns:p14="http://schemas.microsoft.com/office/powerpoint/2010/main" val="97242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EB6EDD-9557-6B4D-391B-EC72FCE09F7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A1A1404-3F8F-C6D8-0B32-4E6A196373D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1EB48CF-5181-A364-EECB-580C0122B61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DFB3CAA-787D-482D-2A9D-6EC10A03FCAE}"/>
              </a:ext>
            </a:extLst>
          </p:cNvPr>
          <p:cNvSpPr>
            <a:spLocks noGrp="1"/>
          </p:cNvSpPr>
          <p:nvPr>
            <p:ph type="dt" sz="half" idx="10"/>
          </p:nvPr>
        </p:nvSpPr>
        <p:spPr/>
        <p:txBody>
          <a:bodyPr/>
          <a:lstStyle/>
          <a:p>
            <a:fld id="{1D6A54E1-790C-496B-BE30-988BEB711192}" type="datetimeFigureOut">
              <a:rPr lang="tr-TR" smtClean="0"/>
              <a:t>5.05.2023</a:t>
            </a:fld>
            <a:endParaRPr lang="tr-TR"/>
          </a:p>
        </p:txBody>
      </p:sp>
      <p:sp>
        <p:nvSpPr>
          <p:cNvPr id="6" name="Alt Bilgi Yer Tutucusu 5">
            <a:extLst>
              <a:ext uri="{FF2B5EF4-FFF2-40B4-BE49-F238E27FC236}">
                <a16:creationId xmlns:a16="http://schemas.microsoft.com/office/drawing/2014/main" id="{0316B3DF-481E-1FFD-C8FD-C164FCD7FE5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C4D9F3A-D89A-212D-ADB6-EE04C5A2F108}"/>
              </a:ext>
            </a:extLst>
          </p:cNvPr>
          <p:cNvSpPr>
            <a:spLocks noGrp="1"/>
          </p:cNvSpPr>
          <p:nvPr>
            <p:ph type="sldNum" sz="quarter" idx="12"/>
          </p:nvPr>
        </p:nvSpPr>
        <p:spPr/>
        <p:txBody>
          <a:bodyPr/>
          <a:lstStyle/>
          <a:p>
            <a:fld id="{D89C999F-3435-4100-979D-812B28E7C8B8}" type="slidenum">
              <a:rPr lang="tr-TR" smtClean="0"/>
              <a:t>‹#›</a:t>
            </a:fld>
            <a:endParaRPr lang="tr-TR"/>
          </a:p>
        </p:txBody>
      </p:sp>
    </p:spTree>
    <p:extLst>
      <p:ext uri="{BB962C8B-B14F-4D97-AF65-F5344CB8AC3E}">
        <p14:creationId xmlns:p14="http://schemas.microsoft.com/office/powerpoint/2010/main" val="207677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ADB76F-BA62-33EE-EB12-896FA1D1B29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7BDE316-064B-BA6F-91F8-8A5F309E2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E94B3BD-699D-A194-3275-C124FF1F5D9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42F5B36-8573-B036-0B6E-52FA09BE4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835A5C2-E987-1092-A4AC-676B371883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0CD36FA-98EF-9F2C-7752-32576DB53859}"/>
              </a:ext>
            </a:extLst>
          </p:cNvPr>
          <p:cNvSpPr>
            <a:spLocks noGrp="1"/>
          </p:cNvSpPr>
          <p:nvPr>
            <p:ph type="dt" sz="half" idx="10"/>
          </p:nvPr>
        </p:nvSpPr>
        <p:spPr/>
        <p:txBody>
          <a:bodyPr/>
          <a:lstStyle/>
          <a:p>
            <a:fld id="{1D6A54E1-790C-496B-BE30-988BEB711192}" type="datetimeFigureOut">
              <a:rPr lang="tr-TR" smtClean="0"/>
              <a:t>5.05.2023</a:t>
            </a:fld>
            <a:endParaRPr lang="tr-TR"/>
          </a:p>
        </p:txBody>
      </p:sp>
      <p:sp>
        <p:nvSpPr>
          <p:cNvPr id="8" name="Alt Bilgi Yer Tutucusu 7">
            <a:extLst>
              <a:ext uri="{FF2B5EF4-FFF2-40B4-BE49-F238E27FC236}">
                <a16:creationId xmlns:a16="http://schemas.microsoft.com/office/drawing/2014/main" id="{360AA5B9-DBDA-D998-04C4-6D8F9423BE2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FFF90C8-BE67-CD5D-6371-E9F0D4A79CEF}"/>
              </a:ext>
            </a:extLst>
          </p:cNvPr>
          <p:cNvSpPr>
            <a:spLocks noGrp="1"/>
          </p:cNvSpPr>
          <p:nvPr>
            <p:ph type="sldNum" sz="quarter" idx="12"/>
          </p:nvPr>
        </p:nvSpPr>
        <p:spPr/>
        <p:txBody>
          <a:bodyPr/>
          <a:lstStyle/>
          <a:p>
            <a:fld id="{D89C999F-3435-4100-979D-812B28E7C8B8}" type="slidenum">
              <a:rPr lang="tr-TR" smtClean="0"/>
              <a:t>‹#›</a:t>
            </a:fld>
            <a:endParaRPr lang="tr-TR"/>
          </a:p>
        </p:txBody>
      </p:sp>
    </p:spTree>
    <p:extLst>
      <p:ext uri="{BB962C8B-B14F-4D97-AF65-F5344CB8AC3E}">
        <p14:creationId xmlns:p14="http://schemas.microsoft.com/office/powerpoint/2010/main" val="252481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B5C6C4-3A7E-CF6F-8450-1874E9A8A72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C561894-9198-B4AF-F316-21934A377570}"/>
              </a:ext>
            </a:extLst>
          </p:cNvPr>
          <p:cNvSpPr>
            <a:spLocks noGrp="1"/>
          </p:cNvSpPr>
          <p:nvPr>
            <p:ph type="dt" sz="half" idx="10"/>
          </p:nvPr>
        </p:nvSpPr>
        <p:spPr/>
        <p:txBody>
          <a:bodyPr/>
          <a:lstStyle/>
          <a:p>
            <a:fld id="{1D6A54E1-790C-496B-BE30-988BEB711192}" type="datetimeFigureOut">
              <a:rPr lang="tr-TR" smtClean="0"/>
              <a:t>5.05.2023</a:t>
            </a:fld>
            <a:endParaRPr lang="tr-TR"/>
          </a:p>
        </p:txBody>
      </p:sp>
      <p:sp>
        <p:nvSpPr>
          <p:cNvPr id="4" name="Alt Bilgi Yer Tutucusu 3">
            <a:extLst>
              <a:ext uri="{FF2B5EF4-FFF2-40B4-BE49-F238E27FC236}">
                <a16:creationId xmlns:a16="http://schemas.microsoft.com/office/drawing/2014/main" id="{C6F1D597-A8A0-E48E-4681-2EC1B576F62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E74F05B-6996-A3B0-301B-38F559198194}"/>
              </a:ext>
            </a:extLst>
          </p:cNvPr>
          <p:cNvSpPr>
            <a:spLocks noGrp="1"/>
          </p:cNvSpPr>
          <p:nvPr>
            <p:ph type="sldNum" sz="quarter" idx="12"/>
          </p:nvPr>
        </p:nvSpPr>
        <p:spPr/>
        <p:txBody>
          <a:bodyPr/>
          <a:lstStyle/>
          <a:p>
            <a:fld id="{D89C999F-3435-4100-979D-812B28E7C8B8}" type="slidenum">
              <a:rPr lang="tr-TR" smtClean="0"/>
              <a:t>‹#›</a:t>
            </a:fld>
            <a:endParaRPr lang="tr-TR"/>
          </a:p>
        </p:txBody>
      </p:sp>
    </p:spTree>
    <p:extLst>
      <p:ext uri="{BB962C8B-B14F-4D97-AF65-F5344CB8AC3E}">
        <p14:creationId xmlns:p14="http://schemas.microsoft.com/office/powerpoint/2010/main" val="195645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D86C08D-3FA7-61A7-3A46-46FC17C28E53}"/>
              </a:ext>
            </a:extLst>
          </p:cNvPr>
          <p:cNvSpPr>
            <a:spLocks noGrp="1"/>
          </p:cNvSpPr>
          <p:nvPr>
            <p:ph type="dt" sz="half" idx="10"/>
          </p:nvPr>
        </p:nvSpPr>
        <p:spPr/>
        <p:txBody>
          <a:bodyPr/>
          <a:lstStyle/>
          <a:p>
            <a:fld id="{1D6A54E1-790C-496B-BE30-988BEB711192}" type="datetimeFigureOut">
              <a:rPr lang="tr-TR" smtClean="0"/>
              <a:t>5.05.2023</a:t>
            </a:fld>
            <a:endParaRPr lang="tr-TR"/>
          </a:p>
        </p:txBody>
      </p:sp>
      <p:sp>
        <p:nvSpPr>
          <p:cNvPr id="3" name="Alt Bilgi Yer Tutucusu 2">
            <a:extLst>
              <a:ext uri="{FF2B5EF4-FFF2-40B4-BE49-F238E27FC236}">
                <a16:creationId xmlns:a16="http://schemas.microsoft.com/office/drawing/2014/main" id="{1AB62D38-C672-40A8-EDA6-DA9667ED97E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576C765-B795-BAC5-65A4-7ED48A0C155C}"/>
              </a:ext>
            </a:extLst>
          </p:cNvPr>
          <p:cNvSpPr>
            <a:spLocks noGrp="1"/>
          </p:cNvSpPr>
          <p:nvPr>
            <p:ph type="sldNum" sz="quarter" idx="12"/>
          </p:nvPr>
        </p:nvSpPr>
        <p:spPr/>
        <p:txBody>
          <a:bodyPr/>
          <a:lstStyle/>
          <a:p>
            <a:fld id="{D89C999F-3435-4100-979D-812B28E7C8B8}" type="slidenum">
              <a:rPr lang="tr-TR" smtClean="0"/>
              <a:t>‹#›</a:t>
            </a:fld>
            <a:endParaRPr lang="tr-TR"/>
          </a:p>
        </p:txBody>
      </p:sp>
    </p:spTree>
    <p:extLst>
      <p:ext uri="{BB962C8B-B14F-4D97-AF65-F5344CB8AC3E}">
        <p14:creationId xmlns:p14="http://schemas.microsoft.com/office/powerpoint/2010/main" val="361283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B9244E-116D-B40E-D600-5078779710D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A42D3F8-B86C-FD80-FAF2-9B6D26DE80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04396C4-D9E4-8771-76CF-45C9E8E46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7E21089-3909-7B24-06E9-A0BA989C3629}"/>
              </a:ext>
            </a:extLst>
          </p:cNvPr>
          <p:cNvSpPr>
            <a:spLocks noGrp="1"/>
          </p:cNvSpPr>
          <p:nvPr>
            <p:ph type="dt" sz="half" idx="10"/>
          </p:nvPr>
        </p:nvSpPr>
        <p:spPr/>
        <p:txBody>
          <a:bodyPr/>
          <a:lstStyle/>
          <a:p>
            <a:fld id="{1D6A54E1-790C-496B-BE30-988BEB711192}" type="datetimeFigureOut">
              <a:rPr lang="tr-TR" smtClean="0"/>
              <a:t>5.05.2023</a:t>
            </a:fld>
            <a:endParaRPr lang="tr-TR"/>
          </a:p>
        </p:txBody>
      </p:sp>
      <p:sp>
        <p:nvSpPr>
          <p:cNvPr id="6" name="Alt Bilgi Yer Tutucusu 5">
            <a:extLst>
              <a:ext uri="{FF2B5EF4-FFF2-40B4-BE49-F238E27FC236}">
                <a16:creationId xmlns:a16="http://schemas.microsoft.com/office/drawing/2014/main" id="{DE6470D1-8BEA-11B5-ED9F-845E91B3C54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72F4463-4A98-5A04-C4D4-000BE1F48496}"/>
              </a:ext>
            </a:extLst>
          </p:cNvPr>
          <p:cNvSpPr>
            <a:spLocks noGrp="1"/>
          </p:cNvSpPr>
          <p:nvPr>
            <p:ph type="sldNum" sz="quarter" idx="12"/>
          </p:nvPr>
        </p:nvSpPr>
        <p:spPr/>
        <p:txBody>
          <a:bodyPr/>
          <a:lstStyle/>
          <a:p>
            <a:fld id="{D89C999F-3435-4100-979D-812B28E7C8B8}" type="slidenum">
              <a:rPr lang="tr-TR" smtClean="0"/>
              <a:t>‹#›</a:t>
            </a:fld>
            <a:endParaRPr lang="tr-TR"/>
          </a:p>
        </p:txBody>
      </p:sp>
    </p:spTree>
    <p:extLst>
      <p:ext uri="{BB962C8B-B14F-4D97-AF65-F5344CB8AC3E}">
        <p14:creationId xmlns:p14="http://schemas.microsoft.com/office/powerpoint/2010/main" val="123360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70FC7A-40D3-A9E3-B3F3-69DB8995CF6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854F67F-F742-B21C-ACA7-63D9BE63FA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653856A-E70D-35BE-B844-8DC3F4936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883E141-3077-CCE8-C6C3-6ACB24E9A201}"/>
              </a:ext>
            </a:extLst>
          </p:cNvPr>
          <p:cNvSpPr>
            <a:spLocks noGrp="1"/>
          </p:cNvSpPr>
          <p:nvPr>
            <p:ph type="dt" sz="half" idx="10"/>
          </p:nvPr>
        </p:nvSpPr>
        <p:spPr/>
        <p:txBody>
          <a:bodyPr/>
          <a:lstStyle/>
          <a:p>
            <a:fld id="{1D6A54E1-790C-496B-BE30-988BEB711192}" type="datetimeFigureOut">
              <a:rPr lang="tr-TR" smtClean="0"/>
              <a:t>5.05.2023</a:t>
            </a:fld>
            <a:endParaRPr lang="tr-TR"/>
          </a:p>
        </p:txBody>
      </p:sp>
      <p:sp>
        <p:nvSpPr>
          <p:cNvPr id="6" name="Alt Bilgi Yer Tutucusu 5">
            <a:extLst>
              <a:ext uri="{FF2B5EF4-FFF2-40B4-BE49-F238E27FC236}">
                <a16:creationId xmlns:a16="http://schemas.microsoft.com/office/drawing/2014/main" id="{521B65E3-3482-EAB4-CA2A-685190D1F66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068FFA9-48A8-4A0E-2414-C2D4F9011FF2}"/>
              </a:ext>
            </a:extLst>
          </p:cNvPr>
          <p:cNvSpPr>
            <a:spLocks noGrp="1"/>
          </p:cNvSpPr>
          <p:nvPr>
            <p:ph type="sldNum" sz="quarter" idx="12"/>
          </p:nvPr>
        </p:nvSpPr>
        <p:spPr/>
        <p:txBody>
          <a:bodyPr/>
          <a:lstStyle/>
          <a:p>
            <a:fld id="{D89C999F-3435-4100-979D-812B28E7C8B8}" type="slidenum">
              <a:rPr lang="tr-TR" smtClean="0"/>
              <a:t>‹#›</a:t>
            </a:fld>
            <a:endParaRPr lang="tr-TR"/>
          </a:p>
        </p:txBody>
      </p:sp>
    </p:spTree>
    <p:extLst>
      <p:ext uri="{BB962C8B-B14F-4D97-AF65-F5344CB8AC3E}">
        <p14:creationId xmlns:p14="http://schemas.microsoft.com/office/powerpoint/2010/main" val="238058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EDA2B7D-C61D-AFE6-E5D2-718C33666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E43F58E-C9F3-AA96-07DF-792924224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9F7E7A7-A45F-EBD3-324D-69DC3F4B1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A54E1-790C-496B-BE30-988BEB711192}" type="datetimeFigureOut">
              <a:rPr lang="tr-TR" smtClean="0"/>
              <a:t>5.05.2023</a:t>
            </a:fld>
            <a:endParaRPr lang="tr-TR"/>
          </a:p>
        </p:txBody>
      </p:sp>
      <p:sp>
        <p:nvSpPr>
          <p:cNvPr id="5" name="Alt Bilgi Yer Tutucusu 4">
            <a:extLst>
              <a:ext uri="{FF2B5EF4-FFF2-40B4-BE49-F238E27FC236}">
                <a16:creationId xmlns:a16="http://schemas.microsoft.com/office/drawing/2014/main" id="{0FA41C7B-9BAB-6378-88D3-4BEB0ECDF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6BFB627-D0C6-B200-355C-15CE5CF57A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C999F-3435-4100-979D-812B28E7C8B8}" type="slidenum">
              <a:rPr lang="tr-TR" smtClean="0"/>
              <a:t>‹#›</a:t>
            </a:fld>
            <a:endParaRPr lang="tr-TR"/>
          </a:p>
        </p:txBody>
      </p:sp>
    </p:spTree>
    <p:extLst>
      <p:ext uri="{BB962C8B-B14F-4D97-AF65-F5344CB8AC3E}">
        <p14:creationId xmlns:p14="http://schemas.microsoft.com/office/powerpoint/2010/main" val="202604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id="{BD874EA6-9E60-44EF-8111-325983D0BD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034" name="Color">
              <a:extLst>
                <a:ext uri="{FF2B5EF4-FFF2-40B4-BE49-F238E27FC236}">
                  <a16:creationId xmlns:a16="http://schemas.microsoft.com/office/drawing/2014/main" id="{08B44FA3-C133-42FC-B9BC-7D40F8E33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Color">
              <a:extLst>
                <a:ext uri="{FF2B5EF4-FFF2-40B4-BE49-F238E27FC236}">
                  <a16:creationId xmlns:a16="http://schemas.microsoft.com/office/drawing/2014/main" id="{D3E8A602-07F2-4B4F-9E4B-2CFDC1C9E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Hard ve Soft Skills Nedir, Örnekleri Nelerdir?">
            <a:extLst>
              <a:ext uri="{FF2B5EF4-FFF2-40B4-BE49-F238E27FC236}">
                <a16:creationId xmlns:a16="http://schemas.microsoft.com/office/drawing/2014/main" id="{660315BF-3571-49F1-1D13-439BF09162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53676" y="3826768"/>
            <a:ext cx="7288552" cy="29192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037" name="Group 103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038" name="Freeform: Shape 103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9" name="Freeform: Shape 103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0" name="Freeform: Shape 103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1" name="Freeform: Shape 104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2" name="Freeform: Shape 104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3" name="Freeform: Shape 104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4" name="Freeform: Shape 104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Başlık 1">
            <a:extLst>
              <a:ext uri="{FF2B5EF4-FFF2-40B4-BE49-F238E27FC236}">
                <a16:creationId xmlns:a16="http://schemas.microsoft.com/office/drawing/2014/main" id="{8583222A-B5D7-3454-CA0C-71E02904B3E0}"/>
              </a:ext>
            </a:extLst>
          </p:cNvPr>
          <p:cNvSpPr>
            <a:spLocks noGrp="1"/>
          </p:cNvSpPr>
          <p:nvPr>
            <p:ph type="ctrTitle"/>
          </p:nvPr>
        </p:nvSpPr>
        <p:spPr>
          <a:xfrm>
            <a:off x="789707" y="578999"/>
            <a:ext cx="10744153" cy="1618388"/>
          </a:xfrm>
        </p:spPr>
        <p:txBody>
          <a:bodyPr anchor="b">
            <a:noAutofit/>
          </a:bodyPr>
          <a:lstStyle/>
          <a:p>
            <a:r>
              <a:rPr lang="tr-TR" sz="7200" b="1" dirty="0">
                <a:solidFill>
                  <a:schemeClr val="bg1"/>
                </a:solidFill>
                <a:latin typeface="Comic Sans MS" panose="030F0702030302020204" pitchFamily="66" charset="0"/>
              </a:rPr>
              <a:t>İş Yaşamına Yönelik Beceriler Nedir?</a:t>
            </a:r>
          </a:p>
        </p:txBody>
      </p:sp>
      <p:sp>
        <p:nvSpPr>
          <p:cNvPr id="3" name="Alt Başlık 2">
            <a:extLst>
              <a:ext uri="{FF2B5EF4-FFF2-40B4-BE49-F238E27FC236}">
                <a16:creationId xmlns:a16="http://schemas.microsoft.com/office/drawing/2014/main" id="{984E08EE-9FBA-435D-8C86-53BEEFCE8CB2}"/>
              </a:ext>
            </a:extLst>
          </p:cNvPr>
          <p:cNvSpPr>
            <a:spLocks noGrp="1"/>
          </p:cNvSpPr>
          <p:nvPr>
            <p:ph type="subTitle" idx="1"/>
          </p:nvPr>
        </p:nvSpPr>
        <p:spPr>
          <a:xfrm>
            <a:off x="193965" y="1922766"/>
            <a:ext cx="11339896" cy="1837523"/>
          </a:xfrm>
        </p:spPr>
        <p:txBody>
          <a:bodyPr anchor="t">
            <a:normAutofit fontScale="70000" lnSpcReduction="20000"/>
          </a:bodyPr>
          <a:lstStyle/>
          <a:p>
            <a:pPr algn="l">
              <a:lnSpc>
                <a:spcPct val="150000"/>
              </a:lnSpc>
              <a:spcBef>
                <a:spcPts val="0"/>
              </a:spcBef>
            </a:pPr>
            <a:r>
              <a:rPr lang="tr-TR" sz="2800" b="0" i="0" dirty="0">
                <a:solidFill>
                  <a:schemeClr val="bg1"/>
                </a:solidFill>
                <a:effectLst/>
                <a:latin typeface="Comic Sans MS" panose="030F0702030302020204" pitchFamily="66" charset="0"/>
              </a:rPr>
              <a:t>iletişim, takım çalışması, liderlik, zaman yönetimi, analitik düşünce ve problem çözme yeteneği, teknolojik beceri ve bilgidir. </a:t>
            </a:r>
            <a:r>
              <a:rPr lang="tr-TR" sz="3600" b="1" i="0" dirty="0">
                <a:solidFill>
                  <a:srgbClr val="FFC000"/>
                </a:solidFill>
                <a:effectLst/>
                <a:latin typeface="Comic Sans MS" panose="030F0702030302020204" pitchFamily="66" charset="0"/>
              </a:rPr>
              <a:t>Bu becerilerin geliştirilmesi bireylerin iş yaşamında başarılı ve değerli bir konuma gelmelerinde etkili olacaktır.</a:t>
            </a:r>
            <a:endParaRPr lang="tr-TR" sz="3600" b="1" dirty="0">
              <a:solidFill>
                <a:srgbClr val="FFC000"/>
              </a:solidFill>
              <a:latin typeface="Comic Sans MS" panose="030F0702030302020204" pitchFamily="66" charset="0"/>
            </a:endParaRPr>
          </a:p>
          <a:p>
            <a:pPr algn="l"/>
            <a:endParaRPr lang="tr-TR" dirty="0">
              <a:solidFill>
                <a:schemeClr val="bg1"/>
              </a:solidFill>
            </a:endParaRPr>
          </a:p>
        </p:txBody>
      </p:sp>
    </p:spTree>
    <p:extLst>
      <p:ext uri="{BB962C8B-B14F-4D97-AF65-F5344CB8AC3E}">
        <p14:creationId xmlns:p14="http://schemas.microsoft.com/office/powerpoint/2010/main" val="246712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AE60ED-C6B2-4E87-95DC-7AB5C589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7B74A1-AC23-4029-85C2-6C2D4C27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Başlık 1">
            <a:extLst>
              <a:ext uri="{FF2B5EF4-FFF2-40B4-BE49-F238E27FC236}">
                <a16:creationId xmlns:a16="http://schemas.microsoft.com/office/drawing/2014/main" id="{93B6F466-DCE6-A66B-7E05-4C61D731D694}"/>
              </a:ext>
            </a:extLst>
          </p:cNvPr>
          <p:cNvSpPr>
            <a:spLocks noGrp="1"/>
          </p:cNvSpPr>
          <p:nvPr>
            <p:ph type="title"/>
          </p:nvPr>
        </p:nvSpPr>
        <p:spPr>
          <a:xfrm>
            <a:off x="1463040" y="685801"/>
            <a:ext cx="5228046" cy="1292290"/>
          </a:xfrm>
        </p:spPr>
        <p:txBody>
          <a:bodyPr anchor="t">
            <a:normAutofit/>
          </a:bodyPr>
          <a:lstStyle/>
          <a:p>
            <a:r>
              <a:rPr lang="tr-TR" sz="6000" b="1" dirty="0">
                <a:latin typeface="Comic Sans MS" panose="030F0702030302020204" pitchFamily="66" charset="0"/>
                <a:cs typeface="Times New Roman" panose="02020603050405020304" pitchFamily="18" charset="0"/>
              </a:rPr>
              <a:t>Pozitif Tutum</a:t>
            </a:r>
          </a:p>
        </p:txBody>
      </p:sp>
      <p:sp>
        <p:nvSpPr>
          <p:cNvPr id="14" name="Rectangle 13">
            <a:extLst>
              <a:ext uri="{FF2B5EF4-FFF2-40B4-BE49-F238E27FC236}">
                <a16:creationId xmlns:a16="http://schemas.microsoft.com/office/drawing/2014/main" id="{AD949E97-66D7-467B-BDD7-5166EF523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5F0691E-A7C1-8CAD-CEE9-FFC9113BB720}"/>
              </a:ext>
            </a:extLst>
          </p:cNvPr>
          <p:cNvSpPr>
            <a:spLocks noGrp="1"/>
          </p:cNvSpPr>
          <p:nvPr>
            <p:ph idx="1"/>
          </p:nvPr>
        </p:nvSpPr>
        <p:spPr>
          <a:xfrm>
            <a:off x="424159" y="2087419"/>
            <a:ext cx="7177368" cy="4095704"/>
          </a:xfrm>
        </p:spPr>
        <p:txBody>
          <a:bodyPr>
            <a:normAutofit fontScale="92500" lnSpcReduction="10000"/>
          </a:bodyPr>
          <a:lstStyle/>
          <a:p>
            <a:pPr algn="just">
              <a:lnSpc>
                <a:spcPct val="150000"/>
              </a:lnSpc>
              <a:spcBef>
                <a:spcPts val="0"/>
              </a:spcBef>
            </a:pPr>
            <a:r>
              <a:rPr lang="tr-TR" sz="2400" i="1" dirty="0">
                <a:solidFill>
                  <a:srgbClr val="00B050"/>
                </a:solidFill>
                <a:latin typeface="Comic Sans MS" panose="030F0702030302020204" pitchFamily="66" charset="0"/>
              </a:rPr>
              <a:t>Özgüvenli, nazik, saygılı, hevesli, yüksek enerjili, arkadaş canlısı, dürüst, mizah anlayışı yüksek, iş-yaşam dengesi kurabilen kişiler </a:t>
            </a:r>
            <a:r>
              <a:rPr lang="tr-TR" sz="2400" dirty="0">
                <a:latin typeface="Comic Sans MS" panose="030F0702030302020204" pitchFamily="66" charset="0"/>
              </a:rPr>
              <a:t>yine iş hayatında bir adım öne çıkıyorlar. </a:t>
            </a:r>
          </a:p>
          <a:p>
            <a:pPr algn="just">
              <a:lnSpc>
                <a:spcPct val="150000"/>
              </a:lnSpc>
              <a:spcBef>
                <a:spcPts val="0"/>
              </a:spcBef>
            </a:pPr>
            <a:r>
              <a:rPr lang="tr-TR" sz="2400" dirty="0">
                <a:latin typeface="Comic Sans MS" panose="030F0702030302020204" pitchFamily="66" charset="0"/>
              </a:rPr>
              <a:t>İşverenler özellikle hızlı ve stresli bir iş yaşamında yanlarında çalışmaktan zevk duyacakları çalışanları olsun isterler. Bunun dışında çalışanlar için samimi bir iş ortamı her zaman motive edici bir unsurdur.</a:t>
            </a:r>
          </a:p>
          <a:p>
            <a:endParaRPr lang="tr-TR" sz="1800" dirty="0"/>
          </a:p>
        </p:txBody>
      </p:sp>
      <p:sp>
        <p:nvSpPr>
          <p:cNvPr id="16" name="Graphic 14">
            <a:extLst>
              <a:ext uri="{FF2B5EF4-FFF2-40B4-BE49-F238E27FC236}">
                <a16:creationId xmlns:a16="http://schemas.microsoft.com/office/drawing/2014/main" id="{30FF6FEE-5B11-4DDB-8635-80A979844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7" name="Graphic 6" descr="Mountain scene">
            <a:extLst>
              <a:ext uri="{FF2B5EF4-FFF2-40B4-BE49-F238E27FC236}">
                <a16:creationId xmlns:a16="http://schemas.microsoft.com/office/drawing/2014/main" id="{4E7C7988-B3BE-F70B-30AF-8E1DD5316B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46639" y="900056"/>
            <a:ext cx="4826489" cy="4826489"/>
          </a:xfrm>
          <a:prstGeom prst="rect">
            <a:avLst/>
          </a:prstGeom>
        </p:spPr>
      </p:pic>
      <p:sp>
        <p:nvSpPr>
          <p:cNvPr id="18" name="Graphic 14">
            <a:extLst>
              <a:ext uri="{FF2B5EF4-FFF2-40B4-BE49-F238E27FC236}">
                <a16:creationId xmlns:a16="http://schemas.microsoft.com/office/drawing/2014/main" id="{29C6353F-64ED-4D08-9A61-1E27D8746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20" name="Rectangle 19">
            <a:extLst>
              <a:ext uri="{FF2B5EF4-FFF2-40B4-BE49-F238E27FC236}">
                <a16:creationId xmlns:a16="http://schemas.microsoft.com/office/drawing/2014/main" id="{F611A8EB-A9A5-412E-B620-0BFA41C6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50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F25CF9F0-F8C1-414D-B348-B5FA27CCE6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32" name="Color">
              <a:extLst>
                <a:ext uri="{FF2B5EF4-FFF2-40B4-BE49-F238E27FC236}">
                  <a16:creationId xmlns:a16="http://schemas.microsoft.com/office/drawing/2014/main" id="{C1E318F7-B291-4FDB-985C-DB1629D67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olor">
              <a:extLst>
                <a:ext uri="{FF2B5EF4-FFF2-40B4-BE49-F238E27FC236}">
                  <a16:creationId xmlns:a16="http://schemas.microsoft.com/office/drawing/2014/main" id="{37E06338-E21A-4BCF-BAD5-9E9C1121D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Resim 3" descr="diyagram içeren bir resim&#10;&#10;Açıklama otomatik olarak oluşturuldu">
            <a:extLst>
              <a:ext uri="{FF2B5EF4-FFF2-40B4-BE49-F238E27FC236}">
                <a16:creationId xmlns:a16="http://schemas.microsoft.com/office/drawing/2014/main" id="{51F53261-9739-345A-8465-93861005D041}"/>
              </a:ext>
            </a:extLst>
          </p:cNvPr>
          <p:cNvPicPr>
            <a:picLocks noChangeAspect="1"/>
          </p:cNvPicPr>
          <p:nvPr/>
        </p:nvPicPr>
        <p:blipFill rotWithShape="1">
          <a:blip r:embed="rId2"/>
          <a:srcRect l="12188" r="15789" b="2"/>
          <a:stretch/>
        </p:blipFill>
        <p:spPr>
          <a:xfrm>
            <a:off x="278407" y="1996418"/>
            <a:ext cx="5196543" cy="3903162"/>
          </a:xfrm>
          <a:prstGeom prst="ellipse">
            <a:avLst/>
          </a:prstGeom>
          <a:ln>
            <a:noFill/>
          </a:ln>
          <a:effectLst>
            <a:softEdge rad="112500"/>
          </a:effectLst>
        </p:spPr>
      </p:pic>
      <p:grpSp>
        <p:nvGrpSpPr>
          <p:cNvPr id="35" name="Group 34">
            <a:extLst>
              <a:ext uri="{FF2B5EF4-FFF2-40B4-BE49-F238E27FC236}">
                <a16:creationId xmlns:a16="http://schemas.microsoft.com/office/drawing/2014/main" id="{B21CE605-3A03-402B-BB38-A81222A0BE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36" name="Freeform: Shape 35">
              <a:extLst>
                <a:ext uri="{FF2B5EF4-FFF2-40B4-BE49-F238E27FC236}">
                  <a16:creationId xmlns:a16="http://schemas.microsoft.com/office/drawing/2014/main" id="{EC27C7F5-25D6-4030-88D6-FDD42629F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27FFAF58-47B3-4979-854A-961A54F72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790E1CE-5AF7-4666-8A98-695A942CB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47352469-6A4A-46CB-A5D7-3FB2CE659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50526BE3-3011-4473-BF37-E41AC2354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EEDF85AF-945D-4F82-95F6-BEDCBE6DA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0FE8AFB9-0F63-4CDE-822A-06D83023DD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a16="http://schemas.microsoft.com/office/drawing/2014/main" id="{BCDC6DF7-D7CB-EA8B-F115-C05D3FA5DE93}"/>
              </a:ext>
            </a:extLst>
          </p:cNvPr>
          <p:cNvSpPr>
            <a:spLocks noGrp="1"/>
          </p:cNvSpPr>
          <p:nvPr>
            <p:ph type="title"/>
          </p:nvPr>
        </p:nvSpPr>
        <p:spPr>
          <a:xfrm>
            <a:off x="786384" y="576072"/>
            <a:ext cx="10377484" cy="1546533"/>
          </a:xfrm>
        </p:spPr>
        <p:txBody>
          <a:bodyPr anchor="t">
            <a:normAutofit/>
          </a:bodyPr>
          <a:lstStyle/>
          <a:p>
            <a:r>
              <a:rPr lang="en-US" sz="4800" b="1" dirty="0">
                <a:solidFill>
                  <a:schemeClr val="bg1"/>
                </a:solidFill>
                <a:latin typeface="Comic Sans MS" panose="030F0702030302020204" pitchFamily="66" charset="0"/>
              </a:rPr>
              <a:t>TEKNİK BECERİLER</a:t>
            </a:r>
            <a:endParaRPr lang="tr-TR" sz="4800" b="1" dirty="0">
              <a:solidFill>
                <a:schemeClr val="bg1"/>
              </a:solidFill>
              <a:latin typeface="Comic Sans MS" panose="030F0702030302020204" pitchFamily="66" charset="0"/>
            </a:endParaRPr>
          </a:p>
        </p:txBody>
      </p:sp>
      <p:sp>
        <p:nvSpPr>
          <p:cNvPr id="3" name="İçerik Yer Tutucusu 2">
            <a:extLst>
              <a:ext uri="{FF2B5EF4-FFF2-40B4-BE49-F238E27FC236}">
                <a16:creationId xmlns:a16="http://schemas.microsoft.com/office/drawing/2014/main" id="{A2012E8E-37BE-FC06-0DA4-EDD776D50F74}"/>
              </a:ext>
            </a:extLst>
          </p:cNvPr>
          <p:cNvSpPr>
            <a:spLocks noGrp="1"/>
          </p:cNvSpPr>
          <p:nvPr>
            <p:ph idx="1"/>
          </p:nvPr>
        </p:nvSpPr>
        <p:spPr>
          <a:xfrm>
            <a:off x="5589037" y="1586204"/>
            <a:ext cx="6324556" cy="4514345"/>
          </a:xfrm>
        </p:spPr>
        <p:txBody>
          <a:bodyPr anchor="ctr">
            <a:normAutofit fontScale="92500"/>
          </a:bodyPr>
          <a:lstStyle/>
          <a:p>
            <a:pPr>
              <a:lnSpc>
                <a:spcPct val="150000"/>
              </a:lnSpc>
              <a:spcBef>
                <a:spcPts val="0"/>
              </a:spcBef>
            </a:pPr>
            <a:r>
              <a:rPr lang="en-US" sz="2400" dirty="0">
                <a:solidFill>
                  <a:schemeClr val="bg1"/>
                </a:solidFill>
                <a:latin typeface="Comic Sans MS" panose="030F0702030302020204" pitchFamily="66" charset="0"/>
              </a:rPr>
              <a:t>Kişinin </a:t>
            </a:r>
            <a:r>
              <a:rPr lang="en-US" sz="2400" dirty="0" err="1">
                <a:solidFill>
                  <a:schemeClr val="bg1"/>
                </a:solidFill>
                <a:latin typeface="Comic Sans MS" panose="030F0702030302020204" pitchFamily="66" charset="0"/>
              </a:rPr>
              <a:t>işini</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yapabilmesi</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gereken</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ölçülebilir</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ve</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kanıtlanabilir</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yeteneklerin</a:t>
            </a:r>
            <a:r>
              <a:rPr lang="en-US" sz="2400" dirty="0">
                <a:solidFill>
                  <a:schemeClr val="bg1"/>
                </a:solidFill>
                <a:latin typeface="Comic Sans MS" panose="030F0702030302020204" pitchFamily="66" charset="0"/>
              </a:rPr>
              <a:t> </a:t>
            </a:r>
            <a:r>
              <a:rPr lang="en-US" sz="2400" dirty="0" err="1">
                <a:solidFill>
                  <a:schemeClr val="bg1"/>
                </a:solidFill>
                <a:latin typeface="Comic Sans MS" panose="030F0702030302020204" pitchFamily="66" charset="0"/>
              </a:rPr>
              <a:t>toplamıdır</a:t>
            </a:r>
            <a:r>
              <a:rPr lang="en-US" sz="2400" dirty="0">
                <a:solidFill>
                  <a:schemeClr val="bg1"/>
                </a:solidFill>
                <a:latin typeface="Comic Sans MS" panose="030F0702030302020204" pitchFamily="66" charset="0"/>
              </a:rPr>
              <a:t>.</a:t>
            </a:r>
          </a:p>
          <a:p>
            <a:pPr>
              <a:lnSpc>
                <a:spcPct val="150000"/>
              </a:lnSpc>
              <a:spcBef>
                <a:spcPts val="0"/>
              </a:spcBef>
            </a:pPr>
            <a:r>
              <a:rPr lang="tr-TR" sz="2400" b="1" i="1" dirty="0">
                <a:solidFill>
                  <a:srgbClr val="FFC000"/>
                </a:solidFill>
                <a:latin typeface="Comic Sans MS" panose="030F0702030302020204" pitchFamily="66" charset="0"/>
              </a:rPr>
              <a:t>Tamamen didaktik(öğretici) bir yapıda, net ve kanıtlanabilir becerileri kapsar. </a:t>
            </a:r>
            <a:endParaRPr lang="en-US" sz="2400" b="1" i="1" dirty="0">
              <a:solidFill>
                <a:srgbClr val="FFC000"/>
              </a:solidFill>
              <a:latin typeface="Comic Sans MS" panose="030F0702030302020204" pitchFamily="66" charset="0"/>
            </a:endParaRPr>
          </a:p>
          <a:p>
            <a:pPr>
              <a:lnSpc>
                <a:spcPct val="150000"/>
              </a:lnSpc>
              <a:spcBef>
                <a:spcPts val="0"/>
              </a:spcBef>
            </a:pPr>
            <a:r>
              <a:rPr lang="tr-TR" sz="2400" dirty="0">
                <a:solidFill>
                  <a:schemeClr val="bg1"/>
                </a:solidFill>
                <a:latin typeface="Comic Sans MS" panose="030F0702030302020204" pitchFamily="66" charset="0"/>
              </a:rPr>
              <a:t>Kariyer döneminiz boyunca sahip olduğunuz işler, tecrübeler ve statüler de teknik beceriler yelpazesinin bir parçası sayılabilir.</a:t>
            </a:r>
            <a:endParaRPr lang="en-US" sz="2400" dirty="0">
              <a:solidFill>
                <a:schemeClr val="bg1"/>
              </a:solidFill>
              <a:latin typeface="Comic Sans MS" panose="030F0702030302020204" pitchFamily="66" charset="0"/>
            </a:endParaRPr>
          </a:p>
          <a:p>
            <a:endParaRPr lang="tr-TR" sz="1800" dirty="0">
              <a:solidFill>
                <a:schemeClr val="bg1"/>
              </a:solidFill>
            </a:endParaRPr>
          </a:p>
        </p:txBody>
      </p:sp>
    </p:spTree>
    <p:extLst>
      <p:ext uri="{BB962C8B-B14F-4D97-AF65-F5344CB8AC3E}">
        <p14:creationId xmlns:p14="http://schemas.microsoft.com/office/powerpoint/2010/main" val="363784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arı kağıt teknenin arkasından giden beyaz kağıt tekneler">
            <a:extLst>
              <a:ext uri="{FF2B5EF4-FFF2-40B4-BE49-F238E27FC236}">
                <a16:creationId xmlns:a16="http://schemas.microsoft.com/office/drawing/2014/main" id="{8AE3D722-7916-0523-A56B-3144F4C9B5AC}"/>
              </a:ext>
            </a:extLst>
          </p:cNvPr>
          <p:cNvPicPr>
            <a:picLocks noChangeAspect="1"/>
          </p:cNvPicPr>
          <p:nvPr/>
        </p:nvPicPr>
        <p:blipFill rotWithShape="1">
          <a:blip r:embed="rId2"/>
          <a:srcRect t="5504" r="9091" b="17888"/>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36329086-B415-A4F6-9D92-475C69320867}"/>
              </a:ext>
            </a:extLst>
          </p:cNvPr>
          <p:cNvSpPr>
            <a:spLocks noGrp="1"/>
          </p:cNvSpPr>
          <p:nvPr>
            <p:ph idx="1"/>
          </p:nvPr>
        </p:nvSpPr>
        <p:spPr>
          <a:xfrm>
            <a:off x="838200" y="811763"/>
            <a:ext cx="10515600" cy="5365200"/>
          </a:xfrm>
        </p:spPr>
        <p:txBody>
          <a:bodyPr>
            <a:normAutofit fontScale="92500" lnSpcReduction="10000"/>
          </a:bodyPr>
          <a:lstStyle/>
          <a:p>
            <a:pPr>
              <a:lnSpc>
                <a:spcPct val="150000"/>
              </a:lnSpc>
              <a:spcBef>
                <a:spcPts val="0"/>
              </a:spcBef>
            </a:pPr>
            <a:r>
              <a:rPr lang="tr-TR" dirty="0">
                <a:latin typeface="Comic Sans MS" panose="030F0702030302020204" pitchFamily="66" charset="0"/>
              </a:rPr>
              <a:t>Günümüz teknolojileri ve İnternet bilgiye ulaşabilmede sağladığı kolaylık ile hayatı çok fazla hızlandırdı. Hepimiz aldığımız eğitimler sonucunda mesleki gereklilik için bir diplomaya sahibiz. Fakat rakiplerimizden ayrışmak ve öne geçmek için yalnızca diploma yeterli mi? </a:t>
            </a:r>
            <a:endParaRPr lang="en-US" dirty="0">
              <a:latin typeface="Comic Sans MS" panose="030F0702030302020204" pitchFamily="66" charset="0"/>
            </a:endParaRPr>
          </a:p>
          <a:p>
            <a:pPr>
              <a:lnSpc>
                <a:spcPct val="150000"/>
              </a:lnSpc>
              <a:spcBef>
                <a:spcPts val="0"/>
              </a:spcBef>
            </a:pPr>
            <a:r>
              <a:rPr lang="tr-TR" dirty="0">
                <a:latin typeface="Comic Sans MS" panose="030F0702030302020204" pitchFamily="66" charset="0"/>
              </a:rPr>
              <a:t>İnsan kaynakları yöneticileri artık yalnızca mesleki yeterliliklere değil ince beceriler dediğimiz davranışsal becerileri ( iletişim, liderlik, işbirliği </a:t>
            </a:r>
            <a:r>
              <a:rPr lang="tr-TR" dirty="0" err="1">
                <a:latin typeface="Comic Sans MS" panose="030F0702030302020204" pitchFamily="66" charset="0"/>
              </a:rPr>
              <a:t>vb</a:t>
            </a:r>
            <a:r>
              <a:rPr lang="tr-TR" dirty="0">
                <a:latin typeface="Comic Sans MS" panose="030F0702030302020204" pitchFamily="66" charset="0"/>
              </a:rPr>
              <a:t>) de göz önünde </a:t>
            </a:r>
            <a:r>
              <a:rPr lang="tr-TR">
                <a:latin typeface="Comic Sans MS" panose="030F0702030302020204" pitchFamily="66" charset="0"/>
              </a:rPr>
              <a:t>bulunduruyor.</a:t>
            </a:r>
          </a:p>
          <a:p>
            <a:pPr marL="0" indent="0">
              <a:lnSpc>
                <a:spcPct val="150000"/>
              </a:lnSpc>
              <a:spcBef>
                <a:spcPts val="0"/>
              </a:spcBef>
              <a:buNone/>
            </a:pPr>
            <a:endParaRPr lang="tr-TR" dirty="0">
              <a:latin typeface="Comic Sans MS" panose="030F0702030302020204" pitchFamily="66" charset="0"/>
            </a:endParaRPr>
          </a:p>
          <a:p>
            <a:pPr>
              <a:lnSpc>
                <a:spcPct val="150000"/>
              </a:lnSpc>
              <a:spcBef>
                <a:spcPts val="0"/>
              </a:spcBef>
            </a:pPr>
            <a:r>
              <a:rPr lang="tr-TR" sz="1300" dirty="0">
                <a:latin typeface="Comic Sans MS" panose="030F0702030302020204" pitchFamily="66" charset="0"/>
              </a:rPr>
              <a:t>Kaynakça: </a:t>
            </a:r>
            <a:r>
              <a:rPr lang="tr-TR" sz="1300" dirty="0"/>
              <a:t>Afyon Kocatepe Üniversitesi Girişimcilik ve Kariyer Geliştirme Uygulama ve Araştırma Merkezinin hazırladığı sunumdan yararlanılmıştır.</a:t>
            </a:r>
            <a:endParaRPr lang="tr-TR" sz="1300" dirty="0">
              <a:latin typeface="Comic Sans MS" panose="030F0702030302020204" pitchFamily="66" charset="0"/>
            </a:endParaRPr>
          </a:p>
          <a:p>
            <a:endParaRPr lang="tr-TR" dirty="0"/>
          </a:p>
        </p:txBody>
      </p:sp>
    </p:spTree>
    <p:extLst>
      <p:ext uri="{BB962C8B-B14F-4D97-AF65-F5344CB8AC3E}">
        <p14:creationId xmlns:p14="http://schemas.microsoft.com/office/powerpoint/2010/main" val="280212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2"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6"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Resim 3">
            <a:extLst>
              <a:ext uri="{FF2B5EF4-FFF2-40B4-BE49-F238E27FC236}">
                <a16:creationId xmlns:a16="http://schemas.microsoft.com/office/drawing/2014/main" id="{E238565B-8B4B-B7C2-812E-C522465103B4}"/>
              </a:ext>
            </a:extLst>
          </p:cNvPr>
          <p:cNvPicPr>
            <a:picLocks noChangeAspect="1"/>
          </p:cNvPicPr>
          <p:nvPr/>
        </p:nvPicPr>
        <p:blipFill>
          <a:blip r:embed="rId2"/>
          <a:stretch>
            <a:fillRect/>
          </a:stretch>
        </p:blipFill>
        <p:spPr>
          <a:xfrm>
            <a:off x="6677026" y="2125273"/>
            <a:ext cx="4571936" cy="2584137"/>
          </a:xfrm>
          <a:prstGeom prst="rect">
            <a:avLst/>
          </a:prstGeom>
          <a:ln>
            <a:noFill/>
          </a:ln>
          <a:effectLst>
            <a:softEdge rad="112500"/>
          </a:effectLst>
        </p:spPr>
      </p:pic>
      <p:grpSp>
        <p:nvGrpSpPr>
          <p:cNvPr id="19" name="Group 1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Başlık 1">
            <a:extLst>
              <a:ext uri="{FF2B5EF4-FFF2-40B4-BE49-F238E27FC236}">
                <a16:creationId xmlns:a16="http://schemas.microsoft.com/office/drawing/2014/main" id="{BE1AB1B3-BF22-9EC2-1489-D9DFF1580615}"/>
              </a:ext>
            </a:extLst>
          </p:cNvPr>
          <p:cNvSpPr>
            <a:spLocks noGrp="1"/>
          </p:cNvSpPr>
          <p:nvPr>
            <p:ph type="title"/>
          </p:nvPr>
        </p:nvSpPr>
        <p:spPr>
          <a:xfrm>
            <a:off x="877454" y="819015"/>
            <a:ext cx="8776071" cy="1328281"/>
          </a:xfrm>
        </p:spPr>
        <p:txBody>
          <a:bodyPr anchor="b">
            <a:noAutofit/>
          </a:bodyPr>
          <a:lstStyle/>
          <a:p>
            <a:pPr algn="just"/>
            <a:r>
              <a:rPr lang="tr-TR" sz="7200" b="1" dirty="0">
                <a:solidFill>
                  <a:schemeClr val="bg1"/>
                </a:solidFill>
                <a:latin typeface="Comic Sans MS" panose="030F0702030302020204" pitchFamily="66" charset="0"/>
              </a:rPr>
              <a:t>Yaratıcı Düşünme</a:t>
            </a:r>
          </a:p>
        </p:txBody>
      </p:sp>
      <p:sp>
        <p:nvSpPr>
          <p:cNvPr id="3" name="İçerik Yer Tutucusu 2">
            <a:extLst>
              <a:ext uri="{FF2B5EF4-FFF2-40B4-BE49-F238E27FC236}">
                <a16:creationId xmlns:a16="http://schemas.microsoft.com/office/drawing/2014/main" id="{5F24EFBD-1364-5391-D8DF-1075312E05CB}"/>
              </a:ext>
            </a:extLst>
          </p:cNvPr>
          <p:cNvSpPr>
            <a:spLocks noGrp="1"/>
          </p:cNvSpPr>
          <p:nvPr>
            <p:ph idx="1"/>
          </p:nvPr>
        </p:nvSpPr>
        <p:spPr>
          <a:xfrm>
            <a:off x="461818" y="2493819"/>
            <a:ext cx="6442938" cy="3521850"/>
          </a:xfrm>
        </p:spPr>
        <p:txBody>
          <a:bodyPr anchor="t">
            <a:normAutofit/>
          </a:bodyPr>
          <a:lstStyle/>
          <a:p>
            <a:r>
              <a:rPr lang="tr-TR" sz="2000" dirty="0">
                <a:solidFill>
                  <a:schemeClr val="bg1"/>
                </a:solidFill>
                <a:latin typeface="Comic Sans MS" panose="030F0702030302020204" pitchFamily="66" charset="0"/>
              </a:rPr>
              <a:t>Yaratıcılık hayatın her alanında mevcuttur ve karşımıza bilimsel bir buluş, eşsiz bir sanat eseri, müthiş bir bina ya da oyuncak tasarımı olarak çıkabilir. </a:t>
            </a:r>
          </a:p>
          <a:p>
            <a:r>
              <a:rPr lang="tr-TR" sz="2000" dirty="0">
                <a:solidFill>
                  <a:schemeClr val="bg1"/>
                </a:solidFill>
                <a:latin typeface="Comic Sans MS" panose="030F0702030302020204" pitchFamily="66" charset="0"/>
              </a:rPr>
              <a:t>Yaratıcılık, sanatta ve bilimde ne kadar geçerliyse değişik yaşam durumları veya insan ilişkileri için de o kadar geçerlidir. </a:t>
            </a:r>
          </a:p>
          <a:p>
            <a:r>
              <a:rPr lang="tr-TR" sz="2000" dirty="0">
                <a:solidFill>
                  <a:schemeClr val="bg1"/>
                </a:solidFill>
                <a:latin typeface="Comic Sans MS" panose="030F0702030302020204" pitchFamily="66" charset="0"/>
              </a:rPr>
              <a:t>Birbirinden bağımsız gibi görünen mevcut durumlar arasındaki ilişkiyi görebilme ve yeni bir bağıntı kurma sürecidir. </a:t>
            </a:r>
          </a:p>
        </p:txBody>
      </p:sp>
    </p:spTree>
    <p:extLst>
      <p:ext uri="{BB962C8B-B14F-4D97-AF65-F5344CB8AC3E}">
        <p14:creationId xmlns:p14="http://schemas.microsoft.com/office/powerpoint/2010/main" val="401869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4"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6"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88" name="Group 2087">
            <a:extLst>
              <a:ext uri="{FF2B5EF4-FFF2-40B4-BE49-F238E27FC236}">
                <a16:creationId xmlns:a16="http://schemas.microsoft.com/office/drawing/2014/main" id="{0C08EDA0-D5F6-4481-BBA8-966D95EC42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2089" name="Color">
              <a:extLst>
                <a:ext uri="{FF2B5EF4-FFF2-40B4-BE49-F238E27FC236}">
                  <a16:creationId xmlns:a16="http://schemas.microsoft.com/office/drawing/2014/main" id="{CC23B4B4-906F-45F7-A1BD-F1DBF97EB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0" name="Color">
              <a:extLst>
                <a:ext uri="{FF2B5EF4-FFF2-40B4-BE49-F238E27FC236}">
                  <a16:creationId xmlns:a16="http://schemas.microsoft.com/office/drawing/2014/main" id="{4CD72A2D-5584-4CC0-828C-F46BC4260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0" name="Picture 2" descr="Timaş Okul - Eleştirel Düşünce mi, Analitik mi?">
            <a:extLst>
              <a:ext uri="{FF2B5EF4-FFF2-40B4-BE49-F238E27FC236}">
                <a16:creationId xmlns:a16="http://schemas.microsoft.com/office/drawing/2014/main" id="{4432229E-BD0F-3EA2-E9E6-990A1F8D20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0" r="30715"/>
          <a:stretch/>
        </p:blipFill>
        <p:spPr bwMode="auto">
          <a:xfrm>
            <a:off x="7949945" y="1065276"/>
            <a:ext cx="3985371" cy="3983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092" name="Group 2091">
            <a:extLst>
              <a:ext uri="{FF2B5EF4-FFF2-40B4-BE49-F238E27FC236}">
                <a16:creationId xmlns:a16="http://schemas.microsoft.com/office/drawing/2014/main" id="{ED1D4DBC-180F-4364-A77A-427818EEA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2093" name="Freeform: Shape 2092">
              <a:extLst>
                <a:ext uri="{FF2B5EF4-FFF2-40B4-BE49-F238E27FC236}">
                  <a16:creationId xmlns:a16="http://schemas.microsoft.com/office/drawing/2014/main" id="{E979919B-BEE8-434A-89DF-BE8E28142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4" name="Freeform: Shape 2093">
              <a:extLst>
                <a:ext uri="{FF2B5EF4-FFF2-40B4-BE49-F238E27FC236}">
                  <a16:creationId xmlns:a16="http://schemas.microsoft.com/office/drawing/2014/main" id="{F9CD2586-0E0D-473F-B583-24719041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5" name="Freeform: Shape 2094">
              <a:extLst>
                <a:ext uri="{FF2B5EF4-FFF2-40B4-BE49-F238E27FC236}">
                  <a16:creationId xmlns:a16="http://schemas.microsoft.com/office/drawing/2014/main" id="{30BAE38B-57E3-40D2-B225-F815D1C8D5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Freeform: Shape 2095">
              <a:extLst>
                <a:ext uri="{FF2B5EF4-FFF2-40B4-BE49-F238E27FC236}">
                  <a16:creationId xmlns:a16="http://schemas.microsoft.com/office/drawing/2014/main" id="{2F0F9843-D824-455E-9174-8418FDCE5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7" name="Freeform: Shape 2096">
              <a:extLst>
                <a:ext uri="{FF2B5EF4-FFF2-40B4-BE49-F238E27FC236}">
                  <a16:creationId xmlns:a16="http://schemas.microsoft.com/office/drawing/2014/main" id="{E6B526B7-0747-48BB-BDD0-E9E358F098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8" name="Freeform: Shape 2097">
              <a:extLst>
                <a:ext uri="{FF2B5EF4-FFF2-40B4-BE49-F238E27FC236}">
                  <a16:creationId xmlns:a16="http://schemas.microsoft.com/office/drawing/2014/main" id="{7E5E2A43-EBD9-4E2B-8167-6EFCC3646E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 name="Freeform: Shape 2098">
              <a:extLst>
                <a:ext uri="{FF2B5EF4-FFF2-40B4-BE49-F238E27FC236}">
                  <a16:creationId xmlns:a16="http://schemas.microsoft.com/office/drawing/2014/main" id="{4EE56EB6-9B75-4BB0-A6E5-071CDEFC2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a16="http://schemas.microsoft.com/office/drawing/2014/main" id="{AF0860C1-3310-9C46-C1F9-09860FC92CDC}"/>
              </a:ext>
            </a:extLst>
          </p:cNvPr>
          <p:cNvSpPr>
            <a:spLocks noGrp="1"/>
          </p:cNvSpPr>
          <p:nvPr>
            <p:ph type="title"/>
          </p:nvPr>
        </p:nvSpPr>
        <p:spPr>
          <a:xfrm>
            <a:off x="786384" y="489527"/>
            <a:ext cx="6251725" cy="1506891"/>
          </a:xfrm>
        </p:spPr>
        <p:txBody>
          <a:bodyPr anchor="b">
            <a:normAutofit/>
          </a:bodyPr>
          <a:lstStyle/>
          <a:p>
            <a:r>
              <a:rPr lang="tr-TR" sz="4800" b="1" dirty="0">
                <a:solidFill>
                  <a:schemeClr val="bg1"/>
                </a:solidFill>
                <a:latin typeface="Comic Sans MS" panose="030F0702030302020204" pitchFamily="66" charset="0"/>
              </a:rPr>
              <a:t>Eleştirel Düşünme</a:t>
            </a:r>
          </a:p>
        </p:txBody>
      </p:sp>
      <p:sp>
        <p:nvSpPr>
          <p:cNvPr id="3" name="İçerik Yer Tutucusu 2">
            <a:extLst>
              <a:ext uri="{FF2B5EF4-FFF2-40B4-BE49-F238E27FC236}">
                <a16:creationId xmlns:a16="http://schemas.microsoft.com/office/drawing/2014/main" id="{301C0DE1-349A-1BF7-42D4-8B6E7B08378E}"/>
              </a:ext>
            </a:extLst>
          </p:cNvPr>
          <p:cNvSpPr>
            <a:spLocks noGrp="1"/>
          </p:cNvSpPr>
          <p:nvPr>
            <p:ph idx="1"/>
          </p:nvPr>
        </p:nvSpPr>
        <p:spPr>
          <a:xfrm>
            <a:off x="121298" y="2528596"/>
            <a:ext cx="7692666" cy="3983040"/>
          </a:xfrm>
        </p:spPr>
        <p:txBody>
          <a:bodyPr anchor="t">
            <a:noAutofit/>
          </a:bodyPr>
          <a:lstStyle/>
          <a:p>
            <a:r>
              <a:rPr lang="tr-TR" sz="2400" b="1" dirty="0">
                <a:solidFill>
                  <a:srgbClr val="FFC000"/>
                </a:solidFill>
                <a:latin typeface="Comic Sans MS" panose="030F0702030302020204" pitchFamily="66" charset="0"/>
              </a:rPr>
              <a:t>Eleştirel düşünme, birçok zihinsel etkinliği içeren çok yönlü bir süreçtir.</a:t>
            </a:r>
          </a:p>
          <a:p>
            <a:pPr marL="0" indent="0">
              <a:buNone/>
            </a:pPr>
            <a:endParaRPr lang="tr-TR" sz="2400" b="1" dirty="0">
              <a:solidFill>
                <a:srgbClr val="FFC000"/>
              </a:solidFill>
              <a:latin typeface="Comic Sans MS" panose="030F0702030302020204" pitchFamily="66" charset="0"/>
            </a:endParaRPr>
          </a:p>
          <a:p>
            <a:pPr algn="just">
              <a:lnSpc>
                <a:spcPct val="150000"/>
              </a:lnSpc>
              <a:spcBef>
                <a:spcPts val="0"/>
              </a:spcBef>
            </a:pPr>
            <a:r>
              <a:rPr lang="tr-TR" sz="2400" dirty="0">
                <a:solidFill>
                  <a:schemeClr val="tx2"/>
                </a:solidFill>
                <a:latin typeface="Comic Sans MS" panose="030F0702030302020204" pitchFamily="66" charset="0"/>
              </a:rPr>
              <a:t>Günümüzde eğitimin en önemli amacı, değişik koşullara uyum sağlayabilecek, sorgulayabilecek, eleştirel ve çok yönlü düşünebilen, insanlara saygılı ve düşüncelere hoşgörü ile bakabilen becerilere sahip sorumlu vatandaşlar yetiştirmektir.</a:t>
            </a:r>
          </a:p>
        </p:txBody>
      </p:sp>
    </p:spTree>
    <p:extLst>
      <p:ext uri="{BB962C8B-B14F-4D97-AF65-F5344CB8AC3E}">
        <p14:creationId xmlns:p14="http://schemas.microsoft.com/office/powerpoint/2010/main" val="90872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44" name="Rectangle 3130">
            <a:extLst>
              <a:ext uri="{FF2B5EF4-FFF2-40B4-BE49-F238E27FC236}">
                <a16:creationId xmlns:a16="http://schemas.microsoft.com/office/drawing/2014/main" id="{23DAA118-F028-4346-89D6-6DEB5B40F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6" name="Rectangle 3132">
            <a:extLst>
              <a:ext uri="{FF2B5EF4-FFF2-40B4-BE49-F238E27FC236}">
                <a16:creationId xmlns:a16="http://schemas.microsoft.com/office/drawing/2014/main" id="{107B74A1-AC23-4029-85C2-6C2D4C27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Başlık 1">
            <a:extLst>
              <a:ext uri="{FF2B5EF4-FFF2-40B4-BE49-F238E27FC236}">
                <a16:creationId xmlns:a16="http://schemas.microsoft.com/office/drawing/2014/main" id="{567F6793-D371-A3AF-0C98-8D8E17280CB5}"/>
              </a:ext>
            </a:extLst>
          </p:cNvPr>
          <p:cNvSpPr>
            <a:spLocks noGrp="1"/>
          </p:cNvSpPr>
          <p:nvPr>
            <p:ph type="title"/>
          </p:nvPr>
        </p:nvSpPr>
        <p:spPr>
          <a:xfrm>
            <a:off x="1344897" y="674880"/>
            <a:ext cx="5349240" cy="1218576"/>
          </a:xfrm>
        </p:spPr>
        <p:txBody>
          <a:bodyPr anchor="t">
            <a:normAutofit/>
          </a:bodyPr>
          <a:lstStyle/>
          <a:p>
            <a:r>
              <a:rPr lang="tr-TR" sz="5000" dirty="0">
                <a:latin typeface="Comic Sans MS" panose="030F0702030302020204" pitchFamily="66" charset="0"/>
              </a:rPr>
              <a:t>Problem Çözme</a:t>
            </a:r>
          </a:p>
        </p:txBody>
      </p:sp>
      <p:sp>
        <p:nvSpPr>
          <p:cNvPr id="3148" name="Rectangle 3134">
            <a:extLst>
              <a:ext uri="{FF2B5EF4-FFF2-40B4-BE49-F238E27FC236}">
                <a16:creationId xmlns:a16="http://schemas.microsoft.com/office/drawing/2014/main" id="{AD949E97-66D7-467B-BDD7-5166EF523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854DF67-9A4C-3C70-2C53-B3788852B119}"/>
              </a:ext>
            </a:extLst>
          </p:cNvPr>
          <p:cNvSpPr>
            <a:spLocks noGrp="1"/>
          </p:cNvSpPr>
          <p:nvPr>
            <p:ph idx="1"/>
          </p:nvPr>
        </p:nvSpPr>
        <p:spPr>
          <a:xfrm>
            <a:off x="517236" y="2012770"/>
            <a:ext cx="7004563" cy="4531602"/>
          </a:xfrm>
        </p:spPr>
        <p:txBody>
          <a:bodyPr>
            <a:normAutofit/>
          </a:bodyPr>
          <a:lstStyle/>
          <a:p>
            <a:pPr>
              <a:lnSpc>
                <a:spcPct val="150000"/>
              </a:lnSpc>
              <a:spcBef>
                <a:spcPts val="0"/>
              </a:spcBef>
            </a:pPr>
            <a:r>
              <a:rPr lang="tr-TR" sz="2000" dirty="0">
                <a:latin typeface="Comic Sans MS" panose="030F0702030302020204" pitchFamily="66" charset="0"/>
              </a:rPr>
              <a:t>Karşılaştığımız engeller ve güçlükler genel anlamda “problem” olarak nitelenmektedir. . </a:t>
            </a:r>
            <a:r>
              <a:rPr lang="tr-TR" sz="2000" b="1" u="sng" dirty="0">
                <a:solidFill>
                  <a:srgbClr val="FF0000"/>
                </a:solidFill>
                <a:latin typeface="Comic Sans MS" panose="030F0702030302020204" pitchFamily="66" charset="0"/>
              </a:rPr>
              <a:t>Problem karmaşık, sıkıntılı ve istenmeyen durumları ifade etmektedir.</a:t>
            </a:r>
          </a:p>
          <a:p>
            <a:pPr>
              <a:lnSpc>
                <a:spcPct val="150000"/>
              </a:lnSpc>
              <a:spcBef>
                <a:spcPts val="0"/>
              </a:spcBef>
            </a:pPr>
            <a:r>
              <a:rPr lang="tr-TR" sz="2000" dirty="0">
                <a:latin typeface="Comic Sans MS" panose="030F0702030302020204" pitchFamily="66" charset="0"/>
              </a:rPr>
              <a:t>Problem çözme, karşılaşılan engel ve zorlukların üstesinden gelmenin en iyi yolunu bulmaktır.</a:t>
            </a:r>
          </a:p>
          <a:p>
            <a:pPr>
              <a:lnSpc>
                <a:spcPct val="150000"/>
              </a:lnSpc>
              <a:spcBef>
                <a:spcPts val="0"/>
              </a:spcBef>
            </a:pPr>
            <a:r>
              <a:rPr lang="tr-TR" sz="2000" i="1" dirty="0">
                <a:solidFill>
                  <a:srgbClr val="0070C0"/>
                </a:solidFill>
                <a:latin typeface="Comic Sans MS" panose="030F0702030302020204" pitchFamily="66" charset="0"/>
              </a:rPr>
              <a:t>Problem çözme; çözüm için önceki deneyimlerimizden yararlanılması ve yeni çözüm yollarının bulunması olarak da açıklanabilir.</a:t>
            </a:r>
          </a:p>
        </p:txBody>
      </p:sp>
      <p:sp>
        <p:nvSpPr>
          <p:cNvPr id="3149" name="Graphic 14">
            <a:extLst>
              <a:ext uri="{FF2B5EF4-FFF2-40B4-BE49-F238E27FC236}">
                <a16:creationId xmlns:a16="http://schemas.microsoft.com/office/drawing/2014/main" id="{30FF6FEE-5B11-4DDB-8635-80A979844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35427"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3074" name="Picture 2" descr="Problem Çözme Teknikleri Eğitimi - Dönüşüm Danışmanlık, 5S,Yalın  üretim,Kaizen,Yalın dönüşüm,Problem Çözme Teknikleri">
            <a:extLst>
              <a:ext uri="{FF2B5EF4-FFF2-40B4-BE49-F238E27FC236}">
                <a16:creationId xmlns:a16="http://schemas.microsoft.com/office/drawing/2014/main" id="{E68152AF-2898-8916-904D-37225F372B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13" r="19284"/>
          <a:stretch/>
        </p:blipFill>
        <p:spPr bwMode="auto">
          <a:xfrm>
            <a:off x="7694841" y="914400"/>
            <a:ext cx="4310744" cy="4310744"/>
          </a:xfrm>
          <a:prstGeom prst="rect">
            <a:avLst/>
          </a:prstGeom>
          <a:noFill/>
          <a:extLst>
            <a:ext uri="{909E8E84-426E-40DD-AFC4-6F175D3DCCD1}">
              <a14:hiddenFill xmlns:a14="http://schemas.microsoft.com/office/drawing/2010/main">
                <a:solidFill>
                  <a:srgbClr val="FFFFFF"/>
                </a:solidFill>
              </a14:hiddenFill>
            </a:ext>
          </a:extLst>
        </p:spPr>
      </p:pic>
      <p:sp>
        <p:nvSpPr>
          <p:cNvPr id="3150" name="Graphic 14">
            <a:extLst>
              <a:ext uri="{FF2B5EF4-FFF2-40B4-BE49-F238E27FC236}">
                <a16:creationId xmlns:a16="http://schemas.microsoft.com/office/drawing/2014/main" id="{3FC17EEC-4CD0-4DC1-B288-2DCB95E83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6680579" y="6857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3151" name="Graphic 14">
            <a:extLst>
              <a:ext uri="{FF2B5EF4-FFF2-40B4-BE49-F238E27FC236}">
                <a16:creationId xmlns:a16="http://schemas.microsoft.com/office/drawing/2014/main" id="{13678FF0-B18B-4AE8-A7B2-C1E03512B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35427" y="685800"/>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3143" name="Graphic 14">
            <a:extLst>
              <a:ext uri="{FF2B5EF4-FFF2-40B4-BE49-F238E27FC236}">
                <a16:creationId xmlns:a16="http://schemas.microsoft.com/office/drawing/2014/main" id="{8831280F-12B7-4928-99BD-E956FDC1C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80579" y="3436498"/>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3145" name="Graphic 14">
            <a:extLst>
              <a:ext uri="{FF2B5EF4-FFF2-40B4-BE49-F238E27FC236}">
                <a16:creationId xmlns:a16="http://schemas.microsoft.com/office/drawing/2014/main" id="{29C6353F-64ED-4D08-9A61-1E27D8746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35427"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3147" name="Rectangle 3146">
            <a:extLst>
              <a:ext uri="{FF2B5EF4-FFF2-40B4-BE49-F238E27FC236}">
                <a16:creationId xmlns:a16="http://schemas.microsoft.com/office/drawing/2014/main" id="{F611A8EB-A9A5-412E-B620-0BFA41C6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91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48" name="Rectangle 4147">
            <a:extLst>
              <a:ext uri="{FF2B5EF4-FFF2-40B4-BE49-F238E27FC236}">
                <a16:creationId xmlns:a16="http://schemas.microsoft.com/office/drawing/2014/main" id="{CC5A27C5-BA1D-4372-9A44-03DAB06EB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0" name="Rectangle 4149">
            <a:extLst>
              <a:ext uri="{FF2B5EF4-FFF2-40B4-BE49-F238E27FC236}">
                <a16:creationId xmlns:a16="http://schemas.microsoft.com/office/drawing/2014/main" id="{186D3BA9-FEA3-49B7-B148-7ECC053E1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4152" name="Graphic 14">
            <a:extLst>
              <a:ext uri="{FF2B5EF4-FFF2-40B4-BE49-F238E27FC236}">
                <a16:creationId xmlns:a16="http://schemas.microsoft.com/office/drawing/2014/main" id="{3D54E353-FDD6-42B5-B567-12C9232AC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3047" y="3424490"/>
            <a:ext cx="27432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4098" name="Picture 2" descr="İletişim Nedir? Ögeleri ve Çeşitleri Nelerdir? | Paratic">
            <a:extLst>
              <a:ext uri="{FF2B5EF4-FFF2-40B4-BE49-F238E27FC236}">
                <a16:creationId xmlns:a16="http://schemas.microsoft.com/office/drawing/2014/main" id="{490F3CE6-899D-DFB4-FDD7-C02029D57B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
          <a:stretch/>
        </p:blipFill>
        <p:spPr bwMode="auto">
          <a:xfrm>
            <a:off x="6921807" y="1954916"/>
            <a:ext cx="5053983" cy="29413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54" name="Graphic 14">
            <a:extLst>
              <a:ext uri="{FF2B5EF4-FFF2-40B4-BE49-F238E27FC236}">
                <a16:creationId xmlns:a16="http://schemas.microsoft.com/office/drawing/2014/main" id="{DDAF221D-8B70-4DA2-8EC6-1B35600F8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3047" y="3425580"/>
            <a:ext cx="27432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4156" name="Graphic 14">
            <a:extLst>
              <a:ext uri="{FF2B5EF4-FFF2-40B4-BE49-F238E27FC236}">
                <a16:creationId xmlns:a16="http://schemas.microsoft.com/office/drawing/2014/main" id="{28DC658A-B0F6-46FC-ACE2-E243AD533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705598" y="3425580"/>
            <a:ext cx="27432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4158" name="Graphic 14">
            <a:extLst>
              <a:ext uri="{FF2B5EF4-FFF2-40B4-BE49-F238E27FC236}">
                <a16:creationId xmlns:a16="http://schemas.microsoft.com/office/drawing/2014/main" id="{A98F7AA8-63CB-43D4-96CA-C60D2638F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6705598" y="685799"/>
            <a:ext cx="27432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4160" name="Rectangle 4159">
            <a:extLst>
              <a:ext uri="{FF2B5EF4-FFF2-40B4-BE49-F238E27FC236}">
                <a16:creationId xmlns:a16="http://schemas.microsoft.com/office/drawing/2014/main" id="{A9BE4EDE-6DC8-48E2-99F3-98CBCEAB6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E63CA69-2E81-0A6A-BED3-8CA216F2D0EF}"/>
              </a:ext>
            </a:extLst>
          </p:cNvPr>
          <p:cNvSpPr>
            <a:spLocks noGrp="1"/>
          </p:cNvSpPr>
          <p:nvPr>
            <p:ph idx="1"/>
          </p:nvPr>
        </p:nvSpPr>
        <p:spPr>
          <a:xfrm>
            <a:off x="1278636" y="1436914"/>
            <a:ext cx="5989911" cy="4734198"/>
          </a:xfrm>
        </p:spPr>
        <p:txBody>
          <a:bodyPr>
            <a:normAutofit fontScale="92500" lnSpcReduction="20000"/>
          </a:bodyPr>
          <a:lstStyle/>
          <a:p>
            <a:pPr>
              <a:lnSpc>
                <a:spcPct val="150000"/>
              </a:lnSpc>
              <a:spcBef>
                <a:spcPts val="0"/>
              </a:spcBef>
            </a:pPr>
            <a:r>
              <a:rPr lang="tr-TR" sz="2000" dirty="0">
                <a:latin typeface="Comic Sans MS" panose="030F0702030302020204" pitchFamily="66" charset="0"/>
              </a:rPr>
              <a:t>İletişim, duygu, düşünce ve bilgilerin başkalarına aktarılmasıdır.</a:t>
            </a:r>
          </a:p>
          <a:p>
            <a:pPr>
              <a:lnSpc>
                <a:spcPct val="150000"/>
              </a:lnSpc>
              <a:spcBef>
                <a:spcPts val="0"/>
              </a:spcBef>
            </a:pPr>
            <a:r>
              <a:rPr lang="tr-TR" sz="2000" dirty="0">
                <a:latin typeface="Comic Sans MS" panose="030F0702030302020204" pitchFamily="66" charset="0"/>
              </a:rPr>
              <a:t>Bireyler sosyal çevre içerisinde birbirleriyle iletişim kurarlar. Karşılaştıkları sorunları çözebilmek için birbirleriyle fikir alışverişinde bulunurlar.</a:t>
            </a:r>
          </a:p>
          <a:p>
            <a:pPr>
              <a:lnSpc>
                <a:spcPct val="150000"/>
              </a:lnSpc>
              <a:spcBef>
                <a:spcPts val="0"/>
              </a:spcBef>
            </a:pPr>
            <a:r>
              <a:rPr lang="tr-TR" sz="2000" b="1" i="1" dirty="0">
                <a:solidFill>
                  <a:srgbClr val="0070C0"/>
                </a:solidFill>
                <a:latin typeface="Comic Sans MS" panose="030F0702030302020204" pitchFamily="66" charset="0"/>
              </a:rPr>
              <a:t>İletişim becerilerinde  başarılı olan insanlar genellikle özgüveni yüksek, saygılı, işbirliği ve paylaşıma açık, sorunlara karşı duyarlı ve çözüm arayıcı kişilerdir. </a:t>
            </a:r>
          </a:p>
          <a:p>
            <a:pPr>
              <a:lnSpc>
                <a:spcPct val="150000"/>
              </a:lnSpc>
              <a:spcBef>
                <a:spcPts val="0"/>
              </a:spcBef>
            </a:pPr>
            <a:r>
              <a:rPr lang="tr-TR" sz="2000" i="1" dirty="0">
                <a:solidFill>
                  <a:srgbClr val="FF0000"/>
                </a:solidFill>
                <a:latin typeface="Comic Sans MS" panose="030F0702030302020204" pitchFamily="66" charset="0"/>
              </a:rPr>
              <a:t>İletişim becerilerinin çalışma hayatındaki önemine giderek artmaktadır.</a:t>
            </a:r>
          </a:p>
          <a:p>
            <a:endParaRPr lang="tr-TR" sz="1500" dirty="0">
              <a:latin typeface="Comic Sans MS" panose="030F0702030302020204" pitchFamily="66" charset="0"/>
            </a:endParaRPr>
          </a:p>
          <a:p>
            <a:endParaRPr lang="tr-TR" sz="1500" dirty="0"/>
          </a:p>
        </p:txBody>
      </p:sp>
      <p:sp>
        <p:nvSpPr>
          <p:cNvPr id="4162" name="Graphic 14">
            <a:extLst>
              <a:ext uri="{FF2B5EF4-FFF2-40B4-BE49-F238E27FC236}">
                <a16:creationId xmlns:a16="http://schemas.microsoft.com/office/drawing/2014/main" id="{16F72A90-B900-47B2-8B00-49749A6F0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8799" y="685800"/>
            <a:ext cx="27432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4164" name="Rectangle 4163">
            <a:extLst>
              <a:ext uri="{FF2B5EF4-FFF2-40B4-BE49-F238E27FC236}">
                <a16:creationId xmlns:a16="http://schemas.microsoft.com/office/drawing/2014/main" id="{E2D05EDF-CB24-4761-95B4-BAD457429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210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53" name="Group 5152">
            <a:extLst>
              <a:ext uri="{FF2B5EF4-FFF2-40B4-BE49-F238E27FC236}">
                <a16:creationId xmlns:a16="http://schemas.microsoft.com/office/drawing/2014/main" id="{0C08EDA0-D5F6-4481-BBA8-966D95EC42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5154" name="Color">
              <a:extLst>
                <a:ext uri="{FF2B5EF4-FFF2-40B4-BE49-F238E27FC236}">
                  <a16:creationId xmlns:a16="http://schemas.microsoft.com/office/drawing/2014/main" id="{CC23B4B4-906F-45F7-A1BD-F1DBF97EB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5" name="Color">
              <a:extLst>
                <a:ext uri="{FF2B5EF4-FFF2-40B4-BE49-F238E27FC236}">
                  <a16:creationId xmlns:a16="http://schemas.microsoft.com/office/drawing/2014/main" id="{4CD72A2D-5584-4CC0-828C-F46BC4260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122" name="Picture 2" descr="Işbirliği png | PNGWing">
            <a:extLst>
              <a:ext uri="{FF2B5EF4-FFF2-40B4-BE49-F238E27FC236}">
                <a16:creationId xmlns:a16="http://schemas.microsoft.com/office/drawing/2014/main" id="{BFCF8A43-6DB8-4818-3E9E-F7C7DF3A2C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80" r="6039" b="1"/>
          <a:stretch/>
        </p:blipFill>
        <p:spPr bwMode="auto">
          <a:xfrm>
            <a:off x="7286897" y="1092084"/>
            <a:ext cx="4730214" cy="47274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157" name="Group 5156">
            <a:extLst>
              <a:ext uri="{FF2B5EF4-FFF2-40B4-BE49-F238E27FC236}">
                <a16:creationId xmlns:a16="http://schemas.microsoft.com/office/drawing/2014/main" id="{ED1D4DBC-180F-4364-A77A-427818EEA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5158" name="Freeform: Shape 5157">
              <a:extLst>
                <a:ext uri="{FF2B5EF4-FFF2-40B4-BE49-F238E27FC236}">
                  <a16:creationId xmlns:a16="http://schemas.microsoft.com/office/drawing/2014/main" id="{E979919B-BEE8-434A-89DF-BE8E28142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9" name="Freeform: Shape 5158">
              <a:extLst>
                <a:ext uri="{FF2B5EF4-FFF2-40B4-BE49-F238E27FC236}">
                  <a16:creationId xmlns:a16="http://schemas.microsoft.com/office/drawing/2014/main" id="{F9CD2586-0E0D-473F-B583-24719041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0" name="Freeform: Shape 5159">
              <a:extLst>
                <a:ext uri="{FF2B5EF4-FFF2-40B4-BE49-F238E27FC236}">
                  <a16:creationId xmlns:a16="http://schemas.microsoft.com/office/drawing/2014/main" id="{30BAE38B-57E3-40D2-B225-F815D1C8D5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1" name="Freeform: Shape 5160">
              <a:extLst>
                <a:ext uri="{FF2B5EF4-FFF2-40B4-BE49-F238E27FC236}">
                  <a16:creationId xmlns:a16="http://schemas.microsoft.com/office/drawing/2014/main" id="{2F0F9843-D824-455E-9174-8418FDCE5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2" name="Freeform: Shape 5161">
              <a:extLst>
                <a:ext uri="{FF2B5EF4-FFF2-40B4-BE49-F238E27FC236}">
                  <a16:creationId xmlns:a16="http://schemas.microsoft.com/office/drawing/2014/main" id="{E6B526B7-0747-48BB-BDD0-E9E358F098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3" name="Freeform: Shape 5162">
              <a:extLst>
                <a:ext uri="{FF2B5EF4-FFF2-40B4-BE49-F238E27FC236}">
                  <a16:creationId xmlns:a16="http://schemas.microsoft.com/office/drawing/2014/main" id="{7E5E2A43-EBD9-4E2B-8167-6EFCC3646E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4" name="Freeform: Shape 5163">
              <a:extLst>
                <a:ext uri="{FF2B5EF4-FFF2-40B4-BE49-F238E27FC236}">
                  <a16:creationId xmlns:a16="http://schemas.microsoft.com/office/drawing/2014/main" id="{4EE56EB6-9B75-4BB0-A6E5-071CDEFC2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Başlık 1">
            <a:extLst>
              <a:ext uri="{FF2B5EF4-FFF2-40B4-BE49-F238E27FC236}">
                <a16:creationId xmlns:a16="http://schemas.microsoft.com/office/drawing/2014/main" id="{D1420204-4DF7-8E6A-746A-D671E5769B82}"/>
              </a:ext>
            </a:extLst>
          </p:cNvPr>
          <p:cNvSpPr>
            <a:spLocks noGrp="1"/>
          </p:cNvSpPr>
          <p:nvPr>
            <p:ph type="title"/>
          </p:nvPr>
        </p:nvSpPr>
        <p:spPr>
          <a:xfrm>
            <a:off x="786384" y="424873"/>
            <a:ext cx="5692953" cy="1136563"/>
          </a:xfrm>
        </p:spPr>
        <p:txBody>
          <a:bodyPr anchor="b">
            <a:normAutofit/>
          </a:bodyPr>
          <a:lstStyle/>
          <a:p>
            <a:r>
              <a:rPr lang="tr-TR" sz="7200" dirty="0">
                <a:solidFill>
                  <a:schemeClr val="bg1"/>
                </a:solidFill>
                <a:latin typeface="Comic Sans MS" panose="030F0702030302020204" pitchFamily="66" charset="0"/>
              </a:rPr>
              <a:t>İşbirliği</a:t>
            </a:r>
          </a:p>
        </p:txBody>
      </p:sp>
      <p:sp>
        <p:nvSpPr>
          <p:cNvPr id="3" name="İçerik Yer Tutucusu 2">
            <a:extLst>
              <a:ext uri="{FF2B5EF4-FFF2-40B4-BE49-F238E27FC236}">
                <a16:creationId xmlns:a16="http://schemas.microsoft.com/office/drawing/2014/main" id="{7FCD2005-A5DB-C1AF-AE03-891D00CEE599}"/>
              </a:ext>
            </a:extLst>
          </p:cNvPr>
          <p:cNvSpPr>
            <a:spLocks noGrp="1"/>
          </p:cNvSpPr>
          <p:nvPr>
            <p:ph idx="1"/>
          </p:nvPr>
        </p:nvSpPr>
        <p:spPr>
          <a:xfrm>
            <a:off x="174889" y="2059296"/>
            <a:ext cx="7336254" cy="4518786"/>
          </a:xfrm>
        </p:spPr>
        <p:txBody>
          <a:bodyPr anchor="t">
            <a:noAutofit/>
          </a:bodyPr>
          <a:lstStyle/>
          <a:p>
            <a:pPr algn="just"/>
            <a:r>
              <a:rPr lang="tr-TR" sz="2400" b="1" dirty="0">
                <a:solidFill>
                  <a:schemeClr val="bg1"/>
                </a:solidFill>
                <a:latin typeface="Comic Sans MS" panose="030F0702030302020204" pitchFamily="66" charset="0"/>
              </a:rPr>
              <a:t>İşbirliği, aynı amaç ve çıkarlara sahip kişilerin oluşturdukları çalışma ortaklığı veya ortak bir amaç doğrultusunda bireylerin birlikte davranması olarak tanımlanabilir.</a:t>
            </a:r>
          </a:p>
          <a:p>
            <a:endParaRPr lang="tr-TR" sz="2400" b="1" dirty="0">
              <a:solidFill>
                <a:schemeClr val="bg1"/>
              </a:solidFill>
              <a:latin typeface="Comic Sans MS" panose="030F0702030302020204" pitchFamily="66" charset="0"/>
            </a:endParaRPr>
          </a:p>
          <a:p>
            <a:pPr algn="just"/>
            <a:r>
              <a:rPr lang="tr-TR" sz="2400" dirty="0">
                <a:solidFill>
                  <a:schemeClr val="tx2"/>
                </a:solidFill>
                <a:latin typeface="Comic Sans MS" panose="030F0702030302020204" pitchFamily="66" charset="0"/>
              </a:rPr>
              <a:t>Günümüz insanı yaratıcı, girişimci, bilgiye ulaşma yollarını bilen, bilgi teknolojilerini kullanabilen, üretken, sorumluluklarının farkında ve takım ruhuyla çalışabilen bireyler olarak pek çok niteliğe sahip olmak önemlidir.</a:t>
            </a:r>
          </a:p>
        </p:txBody>
      </p:sp>
    </p:spTree>
    <p:extLst>
      <p:ext uri="{BB962C8B-B14F-4D97-AF65-F5344CB8AC3E}">
        <p14:creationId xmlns:p14="http://schemas.microsoft.com/office/powerpoint/2010/main" val="64223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82990D6-C759-DF7B-809F-A86E99DE25ED}"/>
              </a:ext>
            </a:extLst>
          </p:cNvPr>
          <p:cNvSpPr>
            <a:spLocks noGrp="1"/>
          </p:cNvSpPr>
          <p:nvPr>
            <p:ph type="title"/>
          </p:nvPr>
        </p:nvSpPr>
        <p:spPr>
          <a:xfrm>
            <a:off x="1265274" y="1063256"/>
            <a:ext cx="5624624" cy="1097210"/>
          </a:xfrm>
        </p:spPr>
        <p:txBody>
          <a:bodyPr anchor="b">
            <a:normAutofit/>
          </a:bodyPr>
          <a:lstStyle/>
          <a:p>
            <a:pPr algn="ctr"/>
            <a:r>
              <a:rPr lang="tr-TR" sz="6600" b="1" dirty="0">
                <a:solidFill>
                  <a:srgbClr val="595959"/>
                </a:solidFill>
                <a:latin typeface="Comic Sans MS" panose="030F0702030302020204" pitchFamily="66" charset="0"/>
              </a:rPr>
              <a:t>Liderlik</a:t>
            </a:r>
          </a:p>
        </p:txBody>
      </p:sp>
      <p:pic>
        <p:nvPicPr>
          <p:cNvPr id="5" name="Resim 4" descr="ok içeren bir resim&#10;&#10;Açıklama otomatik olarak oluşturuldu">
            <a:extLst>
              <a:ext uri="{FF2B5EF4-FFF2-40B4-BE49-F238E27FC236}">
                <a16:creationId xmlns:a16="http://schemas.microsoft.com/office/drawing/2014/main" id="{72969B08-7ECF-EDFF-8C82-24D8D51AED43}"/>
              </a:ext>
            </a:extLst>
          </p:cNvPr>
          <p:cNvPicPr>
            <a:picLocks noChangeAspect="1"/>
          </p:cNvPicPr>
          <p:nvPr/>
        </p:nvPicPr>
        <p:blipFill rotWithShape="1">
          <a:blip r:embed="rId2"/>
          <a:srcRect l="23720" r="26334" b="-1"/>
          <a:stretch/>
        </p:blipFill>
        <p:spPr>
          <a:xfrm>
            <a:off x="7461069" y="685799"/>
            <a:ext cx="4117787" cy="5486399"/>
          </a:xfrm>
          <a:prstGeom prst="rect">
            <a:avLst/>
          </a:prstGeom>
        </p:spPr>
      </p:pic>
      <p:graphicFrame>
        <p:nvGraphicFramePr>
          <p:cNvPr id="51" name="İçerik Yer Tutucusu 3">
            <a:extLst>
              <a:ext uri="{FF2B5EF4-FFF2-40B4-BE49-F238E27FC236}">
                <a16:creationId xmlns:a16="http://schemas.microsoft.com/office/drawing/2014/main" id="{86B67377-5FDF-D752-A667-5D00AEEE304C}"/>
              </a:ext>
            </a:extLst>
          </p:cNvPr>
          <p:cNvGraphicFramePr>
            <a:graphicFrameLocks noGrp="1"/>
          </p:cNvGraphicFramePr>
          <p:nvPr>
            <p:ph idx="1"/>
            <p:extLst>
              <p:ext uri="{D42A27DB-BD31-4B8C-83A1-F6EECF244321}">
                <p14:modId xmlns:p14="http://schemas.microsoft.com/office/powerpoint/2010/main" val="1321897926"/>
              </p:ext>
            </p:extLst>
          </p:nvPr>
        </p:nvGraphicFramePr>
        <p:xfrm>
          <a:off x="1186443" y="2041236"/>
          <a:ext cx="5624624" cy="3562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027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86"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88"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90" name="Group 6189">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6191"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92"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146" name="Picture 2" descr="Değişim Yönetimi, Uyum ve Esneklik - İMMİB Akademi">
            <a:extLst>
              <a:ext uri="{FF2B5EF4-FFF2-40B4-BE49-F238E27FC236}">
                <a16:creationId xmlns:a16="http://schemas.microsoft.com/office/drawing/2014/main" id="{0486746B-B44B-AD29-A9CD-F5A399EDF7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10473" y="2040610"/>
            <a:ext cx="4123387" cy="24205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6194" name="Group 6193">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195" name="Freeform: Shape 6194">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96" name="Freeform: Shape 6195">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97" name="Freeform: Shape 6196">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98" name="Freeform: Shape 6197">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99" name="Freeform: Shape 6198">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00" name="Freeform: Shape 6199">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01" name="Freeform: Shape 6200">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Başlık 1">
            <a:extLst>
              <a:ext uri="{FF2B5EF4-FFF2-40B4-BE49-F238E27FC236}">
                <a16:creationId xmlns:a16="http://schemas.microsoft.com/office/drawing/2014/main" id="{F2CA1BAC-063B-6AFD-998A-9EC30B76B664}"/>
              </a:ext>
            </a:extLst>
          </p:cNvPr>
          <p:cNvSpPr>
            <a:spLocks noGrp="1"/>
          </p:cNvSpPr>
          <p:nvPr>
            <p:ph type="title"/>
          </p:nvPr>
        </p:nvSpPr>
        <p:spPr>
          <a:xfrm>
            <a:off x="850903" y="212231"/>
            <a:ext cx="8025107" cy="1535820"/>
          </a:xfrm>
        </p:spPr>
        <p:txBody>
          <a:bodyPr anchor="b">
            <a:noAutofit/>
          </a:bodyPr>
          <a:lstStyle/>
          <a:p>
            <a:pPr algn="ctr"/>
            <a:r>
              <a:rPr lang="tr-TR" sz="6000" dirty="0">
                <a:solidFill>
                  <a:schemeClr val="bg1"/>
                </a:solidFill>
                <a:latin typeface="Comic Sans MS" panose="030F0702030302020204" pitchFamily="66" charset="0"/>
              </a:rPr>
              <a:t>Esneklik ve Uyum</a:t>
            </a:r>
          </a:p>
        </p:txBody>
      </p:sp>
      <p:sp>
        <p:nvSpPr>
          <p:cNvPr id="3" name="İçerik Yer Tutucusu 2">
            <a:extLst>
              <a:ext uri="{FF2B5EF4-FFF2-40B4-BE49-F238E27FC236}">
                <a16:creationId xmlns:a16="http://schemas.microsoft.com/office/drawing/2014/main" id="{278C2B33-989A-FE40-6E20-9FB1E809F84E}"/>
              </a:ext>
            </a:extLst>
          </p:cNvPr>
          <p:cNvSpPr>
            <a:spLocks noGrp="1"/>
          </p:cNvSpPr>
          <p:nvPr>
            <p:ph idx="1"/>
          </p:nvPr>
        </p:nvSpPr>
        <p:spPr>
          <a:xfrm>
            <a:off x="120073" y="1343767"/>
            <a:ext cx="7213600" cy="4874153"/>
          </a:xfrm>
        </p:spPr>
        <p:txBody>
          <a:bodyPr anchor="ctr">
            <a:normAutofit/>
          </a:bodyPr>
          <a:lstStyle/>
          <a:p>
            <a:r>
              <a:rPr lang="tr-TR" sz="2000" b="1" i="1" dirty="0">
                <a:solidFill>
                  <a:srgbClr val="FFC000"/>
                </a:solidFill>
                <a:latin typeface="Comic Sans MS" panose="030F0702030302020204" pitchFamily="66" charset="0"/>
              </a:rPr>
              <a:t>Uyum, işler değiştiği zaman esnek olmaktır. Uyumlu bir kişi, bağımsız olarak veya bir takımın parçası olarak çalışan, yeni fikirler ve kavramlara açık ve birden fazla görevi veya projeyi yürüten kişidir. </a:t>
            </a:r>
          </a:p>
          <a:p>
            <a:pPr marL="0" indent="0">
              <a:buNone/>
            </a:pPr>
            <a:endParaRPr lang="tr-TR" sz="2000" b="1" i="1" dirty="0">
              <a:solidFill>
                <a:srgbClr val="FFC000"/>
              </a:solidFill>
              <a:latin typeface="Comic Sans MS" panose="030F0702030302020204" pitchFamily="66" charset="0"/>
            </a:endParaRPr>
          </a:p>
          <a:p>
            <a:r>
              <a:rPr lang="tr-TR" sz="2000" dirty="0">
                <a:solidFill>
                  <a:schemeClr val="tx2"/>
                </a:solidFill>
                <a:latin typeface="Comic Sans MS" panose="030F0702030302020204" pitchFamily="66" charset="0"/>
              </a:rPr>
              <a:t>Eğer bir kişi birden çok görevi ve öncelikleri yönetebiliyor ve değişen koşullara ve/veya çalışmalara uyabiliyorsa, uyumlu birisi olarak kabul edilir. </a:t>
            </a:r>
          </a:p>
          <a:p>
            <a:r>
              <a:rPr lang="tr-TR" sz="2000" dirty="0">
                <a:solidFill>
                  <a:schemeClr val="tx2"/>
                </a:solidFill>
                <a:latin typeface="Comic Sans MS" panose="030F0702030302020204" pitchFamily="66" charset="0"/>
              </a:rPr>
              <a:t>İş yaşamında; esneklik ve uyum becerisi, herkesin sahip olması ve geliştirmesi gereken bir beceridir.</a:t>
            </a:r>
          </a:p>
        </p:txBody>
      </p:sp>
    </p:spTree>
    <p:extLst>
      <p:ext uri="{BB962C8B-B14F-4D97-AF65-F5344CB8AC3E}">
        <p14:creationId xmlns:p14="http://schemas.microsoft.com/office/powerpoint/2010/main" val="221068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9437123-29E6-C172-43E7-1CCB6C35606E}"/>
              </a:ext>
            </a:extLst>
          </p:cNvPr>
          <p:cNvSpPr>
            <a:spLocks noGrp="1"/>
          </p:cNvSpPr>
          <p:nvPr>
            <p:ph type="title"/>
          </p:nvPr>
        </p:nvSpPr>
        <p:spPr>
          <a:xfrm>
            <a:off x="297278" y="315996"/>
            <a:ext cx="5543685" cy="2148841"/>
          </a:xfrm>
        </p:spPr>
        <p:txBody>
          <a:bodyPr anchor="t">
            <a:normAutofit/>
          </a:bodyPr>
          <a:lstStyle/>
          <a:p>
            <a:r>
              <a:rPr lang="tr-TR" dirty="0">
                <a:latin typeface="Comic Sans MS" panose="030F0702030302020204" pitchFamily="66" charset="0"/>
              </a:rPr>
              <a:t>Üretkenlik ve Hesap Verebilirlik</a:t>
            </a:r>
          </a:p>
        </p:txBody>
      </p:sp>
      <p:pic>
        <p:nvPicPr>
          <p:cNvPr id="4" name="Resim 3">
            <a:extLst>
              <a:ext uri="{FF2B5EF4-FFF2-40B4-BE49-F238E27FC236}">
                <a16:creationId xmlns:a16="http://schemas.microsoft.com/office/drawing/2014/main" id="{0904F1B3-9306-5787-D059-AEC88A4CEDAE}"/>
              </a:ext>
            </a:extLst>
          </p:cNvPr>
          <p:cNvPicPr>
            <a:picLocks noChangeAspect="1"/>
          </p:cNvPicPr>
          <p:nvPr/>
        </p:nvPicPr>
        <p:blipFill rotWithShape="1">
          <a:blip r:embed="rId2"/>
          <a:srcRect r="3453" b="-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İçerik Yer Tutucusu 2">
            <a:extLst>
              <a:ext uri="{FF2B5EF4-FFF2-40B4-BE49-F238E27FC236}">
                <a16:creationId xmlns:a16="http://schemas.microsoft.com/office/drawing/2014/main" id="{9911B3E2-CCB2-FC01-D6C6-2B93DD85CAFB}"/>
              </a:ext>
            </a:extLst>
          </p:cNvPr>
          <p:cNvSpPr>
            <a:spLocks noGrp="1"/>
          </p:cNvSpPr>
          <p:nvPr>
            <p:ph idx="1"/>
          </p:nvPr>
        </p:nvSpPr>
        <p:spPr>
          <a:xfrm>
            <a:off x="6448425" y="1343607"/>
            <a:ext cx="5446297" cy="3752849"/>
          </a:xfrm>
        </p:spPr>
        <p:txBody>
          <a:bodyPr anchor="t">
            <a:normAutofit fontScale="85000" lnSpcReduction="20000"/>
          </a:bodyPr>
          <a:lstStyle/>
          <a:p>
            <a:endParaRPr lang="tr-TR" dirty="0">
              <a:latin typeface="Comic Sans MS" panose="030F0702030302020204" pitchFamily="66" charset="0"/>
            </a:endParaRPr>
          </a:p>
          <a:p>
            <a:endParaRPr lang="tr-TR" dirty="0">
              <a:latin typeface="Comic Sans MS" panose="030F0702030302020204" pitchFamily="66" charset="0"/>
            </a:endParaRPr>
          </a:p>
          <a:p>
            <a:pPr marL="0" indent="0">
              <a:lnSpc>
                <a:spcPct val="150000"/>
              </a:lnSpc>
              <a:spcBef>
                <a:spcPts val="0"/>
              </a:spcBef>
              <a:buNone/>
            </a:pPr>
            <a:r>
              <a:rPr lang="tr-TR" dirty="0">
                <a:latin typeface="Comic Sans MS" panose="030F0702030302020204" pitchFamily="66" charset="0"/>
              </a:rPr>
              <a:t>Üretkenlik grup ve takım hedefleri doğrultusunda, öncelikli ihtiyaçları belirleyerek, </a:t>
            </a:r>
            <a:r>
              <a:rPr lang="tr-TR" b="1" i="1" dirty="0">
                <a:solidFill>
                  <a:srgbClr val="FFC000"/>
                </a:solidFill>
                <a:latin typeface="Comic Sans MS" panose="030F0702030302020204" pitchFamily="66" charset="0"/>
              </a:rPr>
              <a:t>zaman yönetimi, etik çalışma ve işbirliği becerilerini kullanarak bir ürün </a:t>
            </a:r>
            <a:r>
              <a:rPr lang="tr-TR" dirty="0">
                <a:latin typeface="Comic Sans MS" panose="030F0702030302020204" pitchFamily="66" charset="0"/>
              </a:rPr>
              <a:t>yaratma becerisidir.</a:t>
            </a:r>
          </a:p>
        </p:txBody>
      </p:sp>
    </p:spTree>
    <p:extLst>
      <p:ext uri="{BB962C8B-B14F-4D97-AF65-F5344CB8AC3E}">
        <p14:creationId xmlns:p14="http://schemas.microsoft.com/office/powerpoint/2010/main" val="388674563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677</Words>
  <Application>Microsoft Office PowerPoint</Application>
  <PresentationFormat>Geniş ekran</PresentationFormat>
  <Paragraphs>45</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Calibri</vt:lpstr>
      <vt:lpstr>Calibri Light</vt:lpstr>
      <vt:lpstr>Comic Sans MS</vt:lpstr>
      <vt:lpstr>Helvetica Neue Medium</vt:lpstr>
      <vt:lpstr>Office Teması</vt:lpstr>
      <vt:lpstr>İş Yaşamına Yönelik Beceriler Nedir?</vt:lpstr>
      <vt:lpstr>Yaratıcı Düşünme</vt:lpstr>
      <vt:lpstr>Eleştirel Düşünme</vt:lpstr>
      <vt:lpstr>Problem Çözme</vt:lpstr>
      <vt:lpstr>PowerPoint Sunusu</vt:lpstr>
      <vt:lpstr>İşbirliği</vt:lpstr>
      <vt:lpstr>Liderlik</vt:lpstr>
      <vt:lpstr>Esneklik ve Uyum</vt:lpstr>
      <vt:lpstr>Üretkenlik ve Hesap Verebilirlik</vt:lpstr>
      <vt:lpstr>Pozitif Tutum</vt:lpstr>
      <vt:lpstr>TEKNİK BECERİLER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Yaşamına Yönelik Beceriler Nedir?</dc:title>
  <dc:creator>Anıl MESTAN</dc:creator>
  <cp:lastModifiedBy>Anıl MESTAN</cp:lastModifiedBy>
  <cp:revision>3</cp:revision>
  <dcterms:created xsi:type="dcterms:W3CDTF">2023-04-07T08:34:19Z</dcterms:created>
  <dcterms:modified xsi:type="dcterms:W3CDTF">2023-05-05T09:01:45Z</dcterms:modified>
</cp:coreProperties>
</file>