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73" r:id="rId3"/>
    <p:sldId id="274" r:id="rId4"/>
    <p:sldId id="275" r:id="rId5"/>
    <p:sldId id="257" r:id="rId6"/>
    <p:sldId id="258" r:id="rId7"/>
    <p:sldId id="285" r:id="rId8"/>
    <p:sldId id="259" r:id="rId9"/>
    <p:sldId id="263" r:id="rId10"/>
    <p:sldId id="281" r:id="rId11"/>
    <p:sldId id="282" r:id="rId12"/>
    <p:sldId id="261" r:id="rId13"/>
    <p:sldId id="287" r:id="rId14"/>
    <p:sldId id="288" r:id="rId15"/>
    <p:sldId id="289" r:id="rId16"/>
    <p:sldId id="290" r:id="rId17"/>
    <p:sldId id="291" r:id="rId18"/>
    <p:sldId id="271" r:id="rId19"/>
    <p:sldId id="276" r:id="rId20"/>
  </p:sldIdLst>
  <p:sldSz cx="18288000" cy="10287000"/>
  <p:notesSz cx="6858000" cy="9144000"/>
  <p:embeddedFontLst>
    <p:embeddedFont>
      <p:font typeface="Algerian" panose="04020705040A02060702" pitchFamily="82" charset="0"/>
      <p:regular r:id="rId22"/>
    </p:embeddedFont>
    <p:embeddedFont>
      <p:font typeface="Calibri" panose="020F0502020204030204" pitchFamily="34" charset="0"/>
      <p:regular r:id="rId23"/>
      <p:bold r:id="rId24"/>
      <p:italic r:id="rId25"/>
      <p:boldItalic r:id="rId26"/>
    </p:embeddedFont>
    <p:embeddedFont>
      <p:font typeface="Calisto MT" panose="02040603050505030304" pitchFamily="18"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9900FF"/>
    <a:srgbClr val="800000"/>
    <a:srgbClr val="990000"/>
    <a:srgbClr val="8F85B5"/>
    <a:srgbClr val="C27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8AE27-E45F-4283-A3AF-7515A1C02758}" type="datetimeFigureOut">
              <a:rPr lang="tr-TR" smtClean="0"/>
              <a:pPr/>
              <a:t>21.01.2022</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770EB-F574-45EE-BE1F-17433F931CD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12770EB-F574-45EE-BE1F-17433F931CD1}" type="slidenum">
              <a:rPr lang="tr-TR" smtClean="0"/>
              <a:pPr/>
              <a:t>5</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12770EB-F574-45EE-BE1F-17433F931CD1}" type="slidenum">
              <a:rPr lang="tr-TR" smtClean="0"/>
              <a:pPr/>
              <a:t>14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3.png"/><Relationship Id="rId12"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png"/><Relationship Id="rId11" Type="http://schemas.openxmlformats.org/officeDocument/2006/relationships/oleObject" Target="../embeddings/oleObject1.bin"/><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gif"/></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11.png"/><Relationship Id="rId7" Type="http://schemas.openxmlformats.org/officeDocument/2006/relationships/image" Target="../media/image22.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11.png"/><Relationship Id="rId7" Type="http://schemas.openxmlformats.org/officeDocument/2006/relationships/image" Target="../media/image22.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32.png"/><Relationship Id="rId12"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1.png"/><Relationship Id="rId5" Type="http://schemas.openxmlformats.org/officeDocument/2006/relationships/image" Target="../media/image30.png"/><Relationship Id="rId10" Type="http://schemas.openxmlformats.org/officeDocument/2006/relationships/image" Target="../media/image22.gif"/><Relationship Id="rId4" Type="http://schemas.openxmlformats.org/officeDocument/2006/relationships/image" Target="../media/image29.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hyperlink" Target="https://slideplayer.biz.tr/slide/2537292/" TargetMode="External"/><Relationship Id="rId3" Type="http://schemas.openxmlformats.org/officeDocument/2006/relationships/image" Target="../media/image36.png"/><Relationship Id="rId7" Type="http://schemas.openxmlformats.org/officeDocument/2006/relationships/hyperlink" Target="http://pegem.net/dosyalar/dokuman/26032012182225Mesleki%20Rehberlik.pdf" TargetMode="External"/><Relationship Id="rId12"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hyperlink" Target="http://eskipazarscdiho.meb.k12.tr/meb_iys_dosyalar/78/03/747634/dosyalar/2019_10/28110852_geleceYi_planlama_etkinlikler.pdf" TargetMode="External"/><Relationship Id="rId11" Type="http://schemas.openxmlformats.org/officeDocument/2006/relationships/hyperlink" Target="http://www.hbo.gov.tr/KariyerPlan%C4%B1/Gelisim" TargetMode="External"/><Relationship Id="rId5" Type="http://schemas.openxmlformats.org/officeDocument/2006/relationships/image" Target="../media/image9.gif"/><Relationship Id="rId10" Type="http://schemas.openxmlformats.org/officeDocument/2006/relationships/hyperlink" Target="https://slideplayer.biz.tr/slide/5737656/" TargetMode="External"/><Relationship Id="rId4" Type="http://schemas.openxmlformats.org/officeDocument/2006/relationships/image" Target="../media/image37.png"/><Relationship Id="rId9" Type="http://schemas.openxmlformats.org/officeDocument/2006/relationships/hyperlink" Target="https://slideplayer.biz.tr/slide/189154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gif"/><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2.gif"/><Relationship Id="rId4" Type="http://schemas.openxmlformats.org/officeDocument/2006/relationships/image" Target="../media/image21.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2.gif"/><Relationship Id="rId10" Type="http://schemas.openxmlformats.org/officeDocument/2006/relationships/image" Target="../media/image13.png"/><Relationship Id="rId4" Type="http://schemas.openxmlformats.org/officeDocument/2006/relationships/image" Target="../media/image21.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490614" y="455142"/>
            <a:ext cx="19149227" cy="9280647"/>
          </a:xfrm>
          <a:prstGeom prst="rect">
            <a:avLst/>
          </a:prstGeom>
          <a:solidFill>
            <a:srgbClr val="EDECE7"/>
          </a:solidFill>
        </p:spPr>
      </p:sp>
      <p:pic>
        <p:nvPicPr>
          <p:cNvPr id="3" name="Picture 3"/>
          <p:cNvPicPr>
            <a:picLocks noChangeAspect="1"/>
          </p:cNvPicPr>
          <p:nvPr/>
        </p:nvPicPr>
        <p:blipFill>
          <a:blip r:embed="rId3"/>
          <a:srcRect/>
          <a:stretch>
            <a:fillRect/>
          </a:stretch>
        </p:blipFill>
        <p:spPr>
          <a:xfrm rot="3215950">
            <a:off x="11197721" y="2152167"/>
            <a:ext cx="5260060" cy="5097476"/>
          </a:xfrm>
          <a:prstGeom prst="rect">
            <a:avLst/>
          </a:prstGeom>
        </p:spPr>
      </p:pic>
      <p:sp>
        <p:nvSpPr>
          <p:cNvPr id="5" name="TextBox 5"/>
          <p:cNvSpPr txBox="1"/>
          <p:nvPr/>
        </p:nvSpPr>
        <p:spPr>
          <a:xfrm>
            <a:off x="6429356" y="8072458"/>
            <a:ext cx="3933043" cy="421782"/>
          </a:xfrm>
          <a:prstGeom prst="rect">
            <a:avLst/>
          </a:prstGeom>
        </p:spPr>
        <p:txBody>
          <a:bodyPr lIns="0" tIns="0" rIns="0" bIns="0" rtlCol="0" anchor="t">
            <a:spAutoFit/>
          </a:bodyPr>
          <a:lstStyle/>
          <a:p>
            <a:pPr marL="0" lvl="0" indent="0" algn="ctr">
              <a:lnSpc>
                <a:spcPts val="3359"/>
              </a:lnSpc>
              <a:spcBef>
                <a:spcPct val="0"/>
              </a:spcBef>
            </a:pPr>
            <a:r>
              <a:rPr lang="tr-TR" sz="2800" b="1" u="none" dirty="0">
                <a:solidFill>
                  <a:srgbClr val="002060"/>
                </a:solidFill>
              </a:rPr>
              <a:t>- Öğretmen -</a:t>
            </a:r>
            <a:endParaRPr lang="en-US" sz="2800" b="1" u="none" dirty="0">
              <a:solidFill>
                <a:srgbClr val="002060"/>
              </a:solidFill>
            </a:endParaRPr>
          </a:p>
        </p:txBody>
      </p:sp>
      <p:sp>
        <p:nvSpPr>
          <p:cNvPr id="6" name="TextBox 6"/>
          <p:cNvSpPr txBox="1"/>
          <p:nvPr/>
        </p:nvSpPr>
        <p:spPr>
          <a:xfrm>
            <a:off x="5714976" y="9001152"/>
            <a:ext cx="6500858" cy="384721"/>
          </a:xfrm>
          <a:prstGeom prst="rect">
            <a:avLst/>
          </a:prstGeom>
          <a:solidFill>
            <a:schemeClr val="accent1">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2974"/>
              </a:lnSpc>
            </a:pPr>
            <a:r>
              <a:rPr lang="tr-TR" sz="2478" dirty="0">
                <a:solidFill>
                  <a:srgbClr val="000000"/>
                </a:solidFill>
                <a:ea typeface="Verdana" pitchFamily="34" charset="0"/>
                <a:cs typeface="Verdana" pitchFamily="34" charset="0"/>
              </a:rPr>
              <a:t>Manavgat Rehberlik ve Araştırma Merkezi</a:t>
            </a:r>
            <a:endParaRPr lang="en-US" sz="2478" dirty="0">
              <a:solidFill>
                <a:srgbClr val="000000"/>
              </a:solidFill>
              <a:ea typeface="Verdana" pitchFamily="34" charset="0"/>
              <a:cs typeface="Verdana" pitchFamily="34" charset="0"/>
            </a:endParaRPr>
          </a:p>
        </p:txBody>
      </p:sp>
      <p:sp>
        <p:nvSpPr>
          <p:cNvPr id="7" name="AutoShape 7"/>
          <p:cNvSpPr/>
          <p:nvPr/>
        </p:nvSpPr>
        <p:spPr>
          <a:xfrm rot="84843">
            <a:off x="3307474" y="4890678"/>
            <a:ext cx="8481390" cy="1838248"/>
          </a:xfrm>
          <a:prstGeom prst="rect">
            <a:avLst/>
          </a:prstGeom>
          <a:solidFill>
            <a:schemeClr val="bg2">
              <a:lumMod val="25000"/>
            </a:schemeClr>
          </a:solidFill>
        </p:spPr>
      </p:sp>
      <p:sp>
        <p:nvSpPr>
          <p:cNvPr id="8" name="AutoShape 8"/>
          <p:cNvSpPr/>
          <p:nvPr/>
        </p:nvSpPr>
        <p:spPr>
          <a:xfrm rot="-90690">
            <a:off x="3166059" y="2748387"/>
            <a:ext cx="8002041" cy="1838248"/>
          </a:xfrm>
          <a:prstGeom prst="rect">
            <a:avLst/>
          </a:prstGeom>
          <a:solidFill>
            <a:schemeClr val="bg2">
              <a:lumMod val="25000"/>
            </a:schemeClr>
          </a:solidFill>
        </p:spPr>
      </p:sp>
      <p:sp>
        <p:nvSpPr>
          <p:cNvPr id="9" name="TextBox 9"/>
          <p:cNvSpPr txBox="1"/>
          <p:nvPr/>
        </p:nvSpPr>
        <p:spPr>
          <a:xfrm rot="84843">
            <a:off x="3803172" y="5166883"/>
            <a:ext cx="7703017" cy="1474763"/>
          </a:xfrm>
          <a:prstGeom prst="rect">
            <a:avLst/>
          </a:prstGeom>
        </p:spPr>
        <p:txBody>
          <a:bodyPr wrap="square" lIns="0" tIns="0" rIns="0" bIns="0" rtlCol="0" anchor="t">
            <a:spAutoFit/>
          </a:bodyPr>
          <a:lstStyle/>
          <a:p>
            <a:pPr algn="ctr">
              <a:lnSpc>
                <a:spcPts val="11463"/>
              </a:lnSpc>
            </a:pPr>
            <a:r>
              <a:rPr lang="tr-TR" sz="10000" b="1" spc="-104" dirty="0">
                <a:solidFill>
                  <a:srgbClr val="FFFFFF"/>
                </a:solidFill>
                <a:latin typeface="Calisto MT" pitchFamily="18" charset="0"/>
              </a:rPr>
              <a:t>PLANLAMA</a:t>
            </a:r>
            <a:endParaRPr lang="en-US" sz="10000" b="1" spc="-104" dirty="0">
              <a:solidFill>
                <a:srgbClr val="FFFFFF"/>
              </a:solidFill>
              <a:latin typeface="Calisto MT" pitchFamily="18" charset="0"/>
            </a:endParaRPr>
          </a:p>
        </p:txBody>
      </p:sp>
      <p:sp>
        <p:nvSpPr>
          <p:cNvPr id="10" name="TextBox 10"/>
          <p:cNvSpPr txBox="1"/>
          <p:nvPr/>
        </p:nvSpPr>
        <p:spPr>
          <a:xfrm rot="-90690">
            <a:off x="3161277" y="3025584"/>
            <a:ext cx="7934397" cy="1490216"/>
          </a:xfrm>
          <a:prstGeom prst="rect">
            <a:avLst/>
          </a:prstGeom>
        </p:spPr>
        <p:txBody>
          <a:bodyPr wrap="square" lIns="0" tIns="0" rIns="0" bIns="0" rtlCol="0" anchor="t">
            <a:spAutoFit/>
          </a:bodyPr>
          <a:lstStyle/>
          <a:p>
            <a:pPr algn="ctr">
              <a:lnSpc>
                <a:spcPts val="11463"/>
              </a:lnSpc>
            </a:pPr>
            <a:r>
              <a:rPr lang="tr-TR" sz="10000" b="1" spc="-104" dirty="0">
                <a:solidFill>
                  <a:srgbClr val="FFFFFF"/>
                </a:solidFill>
                <a:latin typeface="Calisto MT" pitchFamily="18" charset="0"/>
              </a:rPr>
              <a:t>GELECEĞİ</a:t>
            </a:r>
            <a:endParaRPr lang="en-US" sz="10000" b="1" spc="-104" dirty="0">
              <a:solidFill>
                <a:srgbClr val="FFFFFF"/>
              </a:solidFill>
              <a:latin typeface="Calisto MT" pitchFamily="18" charset="0"/>
            </a:endParaRPr>
          </a:p>
        </p:txBody>
      </p:sp>
      <p:grpSp>
        <p:nvGrpSpPr>
          <p:cNvPr id="11" name="Group 11"/>
          <p:cNvGrpSpPr/>
          <p:nvPr/>
        </p:nvGrpSpPr>
        <p:grpSpPr>
          <a:xfrm>
            <a:off x="11572892" y="2357418"/>
            <a:ext cx="3156118" cy="4060844"/>
            <a:chOff x="0" y="0"/>
            <a:chExt cx="4208157" cy="5414459"/>
          </a:xfrm>
        </p:grpSpPr>
        <p:pic>
          <p:nvPicPr>
            <p:cNvPr id="12" name="Picture 12"/>
            <p:cNvPicPr>
              <a:picLocks noChangeAspect="1"/>
            </p:cNvPicPr>
            <p:nvPr/>
          </p:nvPicPr>
          <p:blipFill>
            <a:blip r:embed="rId4"/>
            <a:srcRect/>
            <a:stretch>
              <a:fillRect/>
            </a:stretch>
          </p:blipFill>
          <p:spPr>
            <a:xfrm>
              <a:off x="0" y="0"/>
              <a:ext cx="4208157" cy="5170022"/>
            </a:xfrm>
            <a:prstGeom prst="rect">
              <a:avLst/>
            </a:prstGeom>
          </p:spPr>
        </p:pic>
        <p:pic>
          <p:nvPicPr>
            <p:cNvPr id="13" name="Picture 13"/>
            <p:cNvPicPr>
              <a:picLocks noChangeAspect="1"/>
            </p:cNvPicPr>
            <p:nvPr/>
          </p:nvPicPr>
          <p:blipFill>
            <a:blip r:embed="rId5"/>
            <a:srcRect/>
            <a:stretch>
              <a:fillRect/>
            </a:stretch>
          </p:blipFill>
          <p:spPr>
            <a:xfrm rot="10236637">
              <a:off x="302598" y="3899904"/>
              <a:ext cx="3832528" cy="1210035"/>
            </a:xfrm>
            <a:prstGeom prst="rect">
              <a:avLst/>
            </a:prstGeom>
          </p:spPr>
        </p:pic>
      </p:grpSp>
      <p:pic>
        <p:nvPicPr>
          <p:cNvPr id="14" name="Picture 14"/>
          <p:cNvPicPr>
            <a:picLocks noChangeAspect="1"/>
          </p:cNvPicPr>
          <p:nvPr/>
        </p:nvPicPr>
        <p:blipFill>
          <a:blip r:embed="rId6"/>
          <a:srcRect/>
          <a:stretch>
            <a:fillRect/>
          </a:stretch>
        </p:blipFill>
        <p:spPr>
          <a:xfrm>
            <a:off x="3857588" y="9001152"/>
            <a:ext cx="1618177" cy="332462"/>
          </a:xfrm>
          <a:prstGeom prst="rect">
            <a:avLst/>
          </a:prstGeom>
        </p:spPr>
      </p:pic>
      <p:sp>
        <p:nvSpPr>
          <p:cNvPr id="15" name="TextBox 5"/>
          <p:cNvSpPr txBox="1"/>
          <p:nvPr/>
        </p:nvSpPr>
        <p:spPr>
          <a:xfrm>
            <a:off x="6429356" y="7429516"/>
            <a:ext cx="3933043" cy="421782"/>
          </a:xfrm>
          <a:prstGeom prst="rect">
            <a:avLst/>
          </a:prstGeom>
        </p:spPr>
        <p:txBody>
          <a:bodyPr lIns="0" tIns="0" rIns="0" bIns="0" rtlCol="0" anchor="t">
            <a:spAutoFit/>
          </a:bodyPr>
          <a:lstStyle/>
          <a:p>
            <a:pPr marL="0" lvl="0" indent="0" algn="ctr">
              <a:lnSpc>
                <a:spcPts val="3359"/>
              </a:lnSpc>
              <a:spcBef>
                <a:spcPct val="0"/>
              </a:spcBef>
            </a:pPr>
            <a:r>
              <a:rPr lang="tr-TR" sz="2800" b="1" u="none" dirty="0">
                <a:solidFill>
                  <a:srgbClr val="C00000"/>
                </a:solidFill>
                <a:latin typeface="+mj-lt"/>
              </a:rPr>
              <a:t>- Lise -</a:t>
            </a:r>
            <a:endParaRPr lang="en-US" sz="2800" b="1" u="none" dirty="0">
              <a:solidFill>
                <a:srgbClr val="C00000"/>
              </a:solidFill>
              <a:latin typeface="+mj-lt"/>
            </a:endParaRPr>
          </a:p>
        </p:txBody>
      </p:sp>
      <p:pic>
        <p:nvPicPr>
          <p:cNvPr id="1026" name="Picture 2" descr="\\Rehber1\yenİ rehberlİk\LOGO\manavgat ram logo-1.png"/>
          <p:cNvPicPr>
            <a:picLocks noChangeAspect="1" noChangeArrowheads="1"/>
          </p:cNvPicPr>
          <p:nvPr/>
        </p:nvPicPr>
        <p:blipFill>
          <a:blip r:embed="rId7" cstate="print"/>
          <a:srcRect/>
          <a:stretch>
            <a:fillRect/>
          </a:stretch>
        </p:blipFill>
        <p:spPr bwMode="auto">
          <a:xfrm>
            <a:off x="15073354" y="857220"/>
            <a:ext cx="2286016" cy="2138531"/>
          </a:xfrm>
          <a:prstGeom prst="rect">
            <a:avLst/>
          </a:prstGeom>
          <a:noFill/>
        </p:spPr>
      </p:pic>
      <p:pic>
        <p:nvPicPr>
          <p:cNvPr id="1027" name="Picture 3" descr="\\Rehber1\yenİ rehberlİk\LOGO\t-c-milli-egitim-bakanligi-logo.png"/>
          <p:cNvPicPr>
            <a:picLocks noChangeAspect="1" noChangeArrowheads="1"/>
          </p:cNvPicPr>
          <p:nvPr/>
        </p:nvPicPr>
        <p:blipFill>
          <a:blip r:embed="rId8" cstate="print"/>
          <a:srcRect/>
          <a:stretch>
            <a:fillRect/>
          </a:stretch>
        </p:blipFill>
        <p:spPr bwMode="auto">
          <a:xfrm>
            <a:off x="642878" y="1000096"/>
            <a:ext cx="2143104" cy="214310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92974">
            <a:off x="675353" y="1087012"/>
            <a:ext cx="17102336" cy="7916631"/>
          </a:xfrm>
          <a:prstGeom prst="rect">
            <a:avLst/>
          </a:prstGeom>
          <a:solidFill>
            <a:srgbClr val="EDECE7"/>
          </a:solidFill>
        </p:spPr>
      </p:sp>
      <p:pic>
        <p:nvPicPr>
          <p:cNvPr id="3" name="Picture 3"/>
          <p:cNvPicPr>
            <a:picLocks noChangeAspect="1"/>
          </p:cNvPicPr>
          <p:nvPr/>
        </p:nvPicPr>
        <p:blipFill>
          <a:blip r:embed="rId4"/>
          <a:srcRect/>
          <a:stretch>
            <a:fillRect/>
          </a:stretch>
        </p:blipFill>
        <p:spPr>
          <a:xfrm rot="-428230">
            <a:off x="-1401109" y="-1204374"/>
            <a:ext cx="4456085" cy="4318351"/>
          </a:xfrm>
          <a:prstGeom prst="rect">
            <a:avLst/>
          </a:prstGeom>
        </p:spPr>
      </p:pic>
      <p:pic>
        <p:nvPicPr>
          <p:cNvPr id="4" name="Picture 4"/>
          <p:cNvPicPr>
            <a:picLocks noChangeAspect="1"/>
          </p:cNvPicPr>
          <p:nvPr/>
        </p:nvPicPr>
        <p:blipFill>
          <a:blip r:embed="rId4"/>
          <a:srcRect/>
          <a:stretch>
            <a:fillRect/>
          </a:stretch>
        </p:blipFill>
        <p:spPr>
          <a:xfrm rot="-9082375">
            <a:off x="153787" y="-1019117"/>
            <a:ext cx="4456085" cy="4318351"/>
          </a:xfrm>
          <a:prstGeom prst="rect">
            <a:avLst/>
          </a:prstGeom>
        </p:spPr>
      </p:pic>
      <p:grpSp>
        <p:nvGrpSpPr>
          <p:cNvPr id="5" name="Group 5"/>
          <p:cNvGrpSpPr/>
          <p:nvPr/>
        </p:nvGrpSpPr>
        <p:grpSpPr>
          <a:xfrm rot="-167779">
            <a:off x="810800" y="746609"/>
            <a:ext cx="8696106" cy="1239033"/>
            <a:chOff x="0" y="0"/>
            <a:chExt cx="4563064" cy="846672"/>
          </a:xfrm>
          <a:solidFill>
            <a:srgbClr val="0070C0"/>
          </a:solidFill>
        </p:grpSpPr>
        <p:sp>
          <p:nvSpPr>
            <p:cNvPr id="6" name="AutoShape 6"/>
            <p:cNvSpPr/>
            <p:nvPr/>
          </p:nvSpPr>
          <p:spPr>
            <a:xfrm>
              <a:off x="0" y="0"/>
              <a:ext cx="4563064" cy="846672"/>
            </a:xfrm>
            <a:prstGeom prst="rect">
              <a:avLst/>
            </a:prstGeom>
            <a:grpFill/>
          </p:spPr>
        </p:sp>
        <p:sp>
          <p:nvSpPr>
            <p:cNvPr id="7" name="TextBox 7"/>
            <p:cNvSpPr txBox="1"/>
            <p:nvPr/>
          </p:nvSpPr>
          <p:spPr>
            <a:xfrm>
              <a:off x="327700" y="268469"/>
              <a:ext cx="4224397" cy="350523"/>
            </a:xfrm>
            <a:prstGeom prst="rect">
              <a:avLst/>
            </a:prstGeom>
            <a:grpFill/>
          </p:spPr>
          <p:txBody>
            <a:bodyPr wrap="square" lIns="0" tIns="0" rIns="0" bIns="0" rtlCol="0" anchor="t">
              <a:spAutoFit/>
            </a:bodyPr>
            <a:lstStyle/>
            <a:p>
              <a:pPr algn="ctr">
                <a:lnSpc>
                  <a:spcPts val="3960"/>
                </a:lnSpc>
              </a:pPr>
              <a:r>
                <a:rPr lang="tr-TR" sz="4000" b="1" spc="-36" dirty="0">
                  <a:solidFill>
                    <a:schemeClr val="bg1"/>
                  </a:solidFill>
                  <a:latin typeface="Calisto MT" pitchFamily="18" charset="0"/>
                </a:rPr>
                <a:t>Mesleğin Özelliklerini Tanımak</a:t>
              </a:r>
              <a:endParaRPr lang="en-US" sz="4000" b="1" spc="-36" dirty="0">
                <a:solidFill>
                  <a:schemeClr val="bg1"/>
                </a:solidFill>
                <a:latin typeface="Calisto MT" pitchFamily="18" charset="0"/>
              </a:endParaRPr>
            </a:p>
          </p:txBody>
        </p:sp>
      </p:grpSp>
      <p:pic>
        <p:nvPicPr>
          <p:cNvPr id="11" name="Picture 11"/>
          <p:cNvPicPr>
            <a:picLocks noChangeAspect="1"/>
          </p:cNvPicPr>
          <p:nvPr/>
        </p:nvPicPr>
        <p:blipFill>
          <a:blip r:embed="rId5"/>
          <a:srcRect/>
          <a:stretch>
            <a:fillRect/>
          </a:stretch>
        </p:blipFill>
        <p:spPr>
          <a:xfrm rot="465462">
            <a:off x="16051978" y="4803044"/>
            <a:ext cx="1434914" cy="1895554"/>
          </a:xfrm>
          <a:prstGeom prst="rect">
            <a:avLst/>
          </a:prstGeom>
        </p:spPr>
      </p:pic>
      <p:pic>
        <p:nvPicPr>
          <p:cNvPr id="12" name="Picture 12"/>
          <p:cNvPicPr>
            <a:picLocks noChangeAspect="1"/>
          </p:cNvPicPr>
          <p:nvPr/>
        </p:nvPicPr>
        <p:blipFill>
          <a:blip r:embed="rId6" cstate="print"/>
          <a:srcRect/>
          <a:stretch>
            <a:fillRect/>
          </a:stretch>
        </p:blipFill>
        <p:spPr>
          <a:xfrm rot="1990671">
            <a:off x="15653960" y="6106182"/>
            <a:ext cx="1866255" cy="589228"/>
          </a:xfrm>
          <a:prstGeom prst="rect">
            <a:avLst/>
          </a:prstGeom>
        </p:spPr>
      </p:pic>
      <p:grpSp>
        <p:nvGrpSpPr>
          <p:cNvPr id="8" name="Group 13"/>
          <p:cNvGrpSpPr/>
          <p:nvPr/>
        </p:nvGrpSpPr>
        <p:grpSpPr>
          <a:xfrm>
            <a:off x="428564" y="7000888"/>
            <a:ext cx="1535204" cy="1975283"/>
            <a:chOff x="0" y="0"/>
            <a:chExt cx="2046939" cy="2633710"/>
          </a:xfrm>
        </p:grpSpPr>
        <p:pic>
          <p:nvPicPr>
            <p:cNvPr id="14" name="Picture 14"/>
            <p:cNvPicPr>
              <a:picLocks noChangeAspect="1"/>
            </p:cNvPicPr>
            <p:nvPr/>
          </p:nvPicPr>
          <p:blipFill>
            <a:blip r:embed="rId7"/>
            <a:srcRect/>
            <a:stretch>
              <a:fillRect/>
            </a:stretch>
          </p:blipFill>
          <p:spPr>
            <a:xfrm>
              <a:off x="0" y="0"/>
              <a:ext cx="2046939" cy="2514811"/>
            </a:xfrm>
            <a:prstGeom prst="rect">
              <a:avLst/>
            </a:prstGeom>
          </p:spPr>
        </p:pic>
        <p:pic>
          <p:nvPicPr>
            <p:cNvPr id="15" name="Picture 15"/>
            <p:cNvPicPr>
              <a:picLocks noChangeAspect="1"/>
            </p:cNvPicPr>
            <p:nvPr/>
          </p:nvPicPr>
          <p:blipFill>
            <a:blip r:embed="rId8" cstate="print"/>
            <a:srcRect/>
            <a:stretch>
              <a:fillRect/>
            </a:stretch>
          </p:blipFill>
          <p:spPr>
            <a:xfrm rot="10236637">
              <a:off x="147190" y="1896998"/>
              <a:ext cx="1864225" cy="588587"/>
            </a:xfrm>
            <a:prstGeom prst="rect">
              <a:avLst/>
            </a:prstGeom>
          </p:spPr>
        </p:pic>
      </p:grpSp>
      <p:sp>
        <p:nvSpPr>
          <p:cNvPr id="86" name="TextBox 5"/>
          <p:cNvSpPr txBox="1"/>
          <p:nvPr/>
        </p:nvSpPr>
        <p:spPr>
          <a:xfrm>
            <a:off x="3786150" y="2643170"/>
            <a:ext cx="9572692" cy="5219891"/>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9"/>
              </a:buBlip>
            </a:pPr>
            <a:r>
              <a:rPr lang="tr-TR" sz="3200" dirty="0">
                <a:latin typeface="Times New Roman" pitchFamily="18" charset="0"/>
              </a:rPr>
              <a:t> </a:t>
            </a:r>
            <a:r>
              <a:rPr lang="tr-TR" sz="3200" dirty="0"/>
              <a:t>İşin Adı ve Tanımı</a:t>
            </a:r>
          </a:p>
          <a:p>
            <a:pPr lvl="0" fontAlgn="base">
              <a:spcBef>
                <a:spcPct val="20000"/>
              </a:spcBef>
              <a:spcAft>
                <a:spcPct val="0"/>
              </a:spcAft>
              <a:buClr>
                <a:schemeClr val="tx2"/>
              </a:buClr>
              <a:buBlip>
                <a:blip r:embed="rId9"/>
              </a:buBlip>
            </a:pPr>
            <a:r>
              <a:rPr lang="tr-TR" sz="3200" dirty="0"/>
              <a:t> İşe Girme Olanakları </a:t>
            </a:r>
          </a:p>
          <a:p>
            <a:pPr lvl="0" fontAlgn="base">
              <a:spcBef>
                <a:spcPct val="20000"/>
              </a:spcBef>
              <a:spcAft>
                <a:spcPct val="0"/>
              </a:spcAft>
              <a:buClr>
                <a:schemeClr val="tx2"/>
              </a:buClr>
              <a:buBlip>
                <a:blip r:embed="rId9"/>
              </a:buBlip>
            </a:pPr>
            <a:r>
              <a:rPr lang="tr-TR" sz="3200" dirty="0"/>
              <a:t> İşin Özelliği</a:t>
            </a:r>
          </a:p>
          <a:p>
            <a:pPr lvl="0" fontAlgn="base">
              <a:spcBef>
                <a:spcPct val="20000"/>
              </a:spcBef>
              <a:spcAft>
                <a:spcPct val="0"/>
              </a:spcAft>
              <a:buClr>
                <a:schemeClr val="tx2"/>
              </a:buClr>
              <a:buBlip>
                <a:blip r:embed="rId9"/>
              </a:buBlip>
            </a:pPr>
            <a:r>
              <a:rPr lang="tr-TR" sz="3200" dirty="0"/>
              <a:t> Çalışma Ortamı</a:t>
            </a:r>
          </a:p>
          <a:p>
            <a:pPr lvl="0" fontAlgn="base">
              <a:spcBef>
                <a:spcPct val="20000"/>
              </a:spcBef>
              <a:spcAft>
                <a:spcPct val="0"/>
              </a:spcAft>
              <a:buClr>
                <a:schemeClr val="tx2"/>
              </a:buClr>
              <a:buBlip>
                <a:blip r:embed="rId9"/>
              </a:buBlip>
            </a:pPr>
            <a:r>
              <a:rPr lang="tr-TR" sz="3200" dirty="0"/>
              <a:t> Öğrenim Biçimi ve Süresi</a:t>
            </a:r>
          </a:p>
          <a:p>
            <a:pPr lvl="0" fontAlgn="base">
              <a:spcBef>
                <a:spcPct val="20000"/>
              </a:spcBef>
              <a:spcAft>
                <a:spcPct val="0"/>
              </a:spcAft>
              <a:buClr>
                <a:schemeClr val="tx2"/>
              </a:buClr>
              <a:buBlip>
                <a:blip r:embed="rId9"/>
              </a:buBlip>
            </a:pPr>
            <a:r>
              <a:rPr lang="tr-TR" sz="3200" dirty="0"/>
              <a:t> İşe Giriş</a:t>
            </a:r>
          </a:p>
          <a:p>
            <a:pPr lvl="0" fontAlgn="base">
              <a:spcBef>
                <a:spcPct val="20000"/>
              </a:spcBef>
              <a:spcAft>
                <a:spcPct val="0"/>
              </a:spcAft>
              <a:buClr>
                <a:schemeClr val="tx2"/>
              </a:buClr>
              <a:buBlip>
                <a:blip r:embed="rId9"/>
              </a:buBlip>
            </a:pPr>
            <a:r>
              <a:rPr lang="tr-TR" sz="3200" dirty="0"/>
              <a:t> İşte İlerleme (kariyer)</a:t>
            </a:r>
          </a:p>
          <a:p>
            <a:pPr lvl="0" fontAlgn="base">
              <a:spcBef>
                <a:spcPct val="20000"/>
              </a:spcBef>
              <a:spcAft>
                <a:spcPct val="0"/>
              </a:spcAft>
              <a:buClr>
                <a:schemeClr val="tx2"/>
              </a:buClr>
              <a:buBlip>
                <a:blip r:embed="rId9"/>
              </a:buBlip>
            </a:pPr>
            <a:r>
              <a:rPr lang="tr-TR" sz="3200" dirty="0"/>
              <a:t> Kazanç Durumu</a:t>
            </a:r>
          </a:p>
          <a:p>
            <a:pPr lvl="0" fontAlgn="base">
              <a:spcBef>
                <a:spcPct val="20000"/>
              </a:spcBef>
              <a:spcAft>
                <a:spcPct val="0"/>
              </a:spcAft>
              <a:buClr>
                <a:schemeClr val="tx2"/>
              </a:buClr>
              <a:buBlip>
                <a:blip r:embed="rId9"/>
              </a:buBlip>
            </a:pPr>
            <a:r>
              <a:rPr lang="tr-TR" sz="3200" dirty="0"/>
              <a:t> Avantaj ve Dezavantajları</a:t>
            </a:r>
          </a:p>
        </p:txBody>
      </p:sp>
      <p:pic>
        <p:nvPicPr>
          <p:cNvPr id="90" name="Picture 2" descr="\\Rehber1\yenİ rehberlİk\LOGO\manavgat ram logo-1.png"/>
          <p:cNvPicPr>
            <a:picLocks noChangeAspect="1" noChangeArrowheads="1"/>
          </p:cNvPicPr>
          <p:nvPr/>
        </p:nvPicPr>
        <p:blipFill>
          <a:blip r:embed="rId10" cstate="print"/>
          <a:srcRect/>
          <a:stretch>
            <a:fillRect/>
          </a:stretch>
        </p:blipFill>
        <p:spPr bwMode="auto">
          <a:xfrm>
            <a:off x="15716296" y="1142972"/>
            <a:ext cx="1643074" cy="1537069"/>
          </a:xfrm>
          <a:prstGeom prst="rect">
            <a:avLst/>
          </a:prstGeom>
          <a:noFill/>
        </p:spPr>
      </p:pic>
      <p:sp>
        <p:nvSpPr>
          <p:cNvPr id="16" name="15 Yuvarlatılmış Dikdörtgen"/>
          <p:cNvSpPr/>
          <p:nvPr/>
        </p:nvSpPr>
        <p:spPr>
          <a:xfrm rot="21304062">
            <a:off x="959076" y="1174143"/>
            <a:ext cx="756988" cy="740829"/>
          </a:xfrm>
          <a:prstGeom prst="roundRect">
            <a:avLst/>
          </a:prstGeom>
          <a:solidFill>
            <a:schemeClr val="accent3">
              <a:lumMod val="50000"/>
            </a:schemeClr>
          </a:solidFill>
          <a:ln>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tr-TR"/>
          </a:p>
        </p:txBody>
      </p:sp>
      <p:sp>
        <p:nvSpPr>
          <p:cNvPr id="17" name="TextBox 5"/>
          <p:cNvSpPr txBox="1"/>
          <p:nvPr/>
        </p:nvSpPr>
        <p:spPr>
          <a:xfrm rot="21075379">
            <a:off x="957204" y="1414480"/>
            <a:ext cx="785818" cy="436017"/>
          </a:xfrm>
          <a:prstGeom prst="rect">
            <a:avLst/>
          </a:prstGeom>
        </p:spPr>
        <p:txBody>
          <a:bodyPr wrap="square" lIns="0" tIns="0" rIns="0" bIns="0" rtlCol="0" anchor="t">
            <a:spAutoFit/>
          </a:bodyPr>
          <a:lstStyle/>
          <a:p>
            <a:pPr lvl="0" algn="ctr">
              <a:lnSpc>
                <a:spcPts val="3359"/>
              </a:lnSpc>
              <a:spcBef>
                <a:spcPct val="0"/>
              </a:spcBef>
            </a:pPr>
            <a:r>
              <a:rPr lang="tr-TR" sz="4000" b="1" dirty="0">
                <a:solidFill>
                  <a:schemeClr val="bg1"/>
                </a:solidFill>
                <a:latin typeface="Verdana" pitchFamily="34" charset="0"/>
                <a:ea typeface="Verdana" pitchFamily="34" charset="0"/>
                <a:cs typeface="Verdana" pitchFamily="34" charset="0"/>
              </a:rPr>
              <a:t>2</a:t>
            </a:r>
            <a:endParaRPr lang="en-US" sz="4000" b="1" u="none" dirty="0">
              <a:solidFill>
                <a:schemeClr val="bg1"/>
              </a:solidFill>
              <a:latin typeface="Verdana" pitchFamily="34" charset="0"/>
              <a:ea typeface="Verdana" pitchFamily="34" charset="0"/>
              <a:cs typeface="Verdana" pitchFamily="34" charset="0"/>
            </a:endParaRPr>
          </a:p>
        </p:txBody>
      </p:sp>
      <p:graphicFrame>
        <p:nvGraphicFramePr>
          <p:cNvPr id="3074" name="Object 2"/>
          <p:cNvGraphicFramePr>
            <a:graphicFrameLocks noChangeAspect="1"/>
          </p:cNvGraphicFramePr>
          <p:nvPr/>
        </p:nvGraphicFramePr>
        <p:xfrm>
          <a:off x="11215702" y="2143104"/>
          <a:ext cx="2191695" cy="5500726"/>
        </p:xfrm>
        <a:graphic>
          <a:graphicData uri="http://schemas.openxmlformats.org/presentationml/2006/ole">
            <mc:AlternateContent xmlns:mc="http://schemas.openxmlformats.org/markup-compatibility/2006">
              <mc:Choice xmlns:v="urn:schemas-microsoft-com:vml" Requires="v">
                <p:oleObj spid="_x0000_s3075" name="Klip" r:id="rId11" imgW="2248560" imgH="4852440" progId="">
                  <p:embed/>
                </p:oleObj>
              </mc:Choice>
              <mc:Fallback>
                <p:oleObj name="Klip" r:id="rId11" imgW="2248560" imgH="4852440" progId="">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15702" y="2143104"/>
                        <a:ext cx="2191695" cy="55007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92974">
            <a:off x="675353" y="1087012"/>
            <a:ext cx="17102336" cy="7916631"/>
          </a:xfrm>
          <a:prstGeom prst="rect">
            <a:avLst/>
          </a:prstGeom>
          <a:solidFill>
            <a:srgbClr val="EDECE7"/>
          </a:solidFill>
        </p:spPr>
      </p:sp>
      <p:pic>
        <p:nvPicPr>
          <p:cNvPr id="3" name="Picture 3"/>
          <p:cNvPicPr>
            <a:picLocks noChangeAspect="1"/>
          </p:cNvPicPr>
          <p:nvPr/>
        </p:nvPicPr>
        <p:blipFill>
          <a:blip r:embed="rId3"/>
          <a:srcRect/>
          <a:stretch>
            <a:fillRect/>
          </a:stretch>
        </p:blipFill>
        <p:spPr>
          <a:xfrm rot="-428230">
            <a:off x="-1401109" y="-1204374"/>
            <a:ext cx="4456085" cy="4318351"/>
          </a:xfrm>
          <a:prstGeom prst="rect">
            <a:avLst/>
          </a:prstGeom>
        </p:spPr>
      </p:pic>
      <p:pic>
        <p:nvPicPr>
          <p:cNvPr id="4" name="Picture 4"/>
          <p:cNvPicPr>
            <a:picLocks noChangeAspect="1"/>
          </p:cNvPicPr>
          <p:nvPr/>
        </p:nvPicPr>
        <p:blipFill>
          <a:blip r:embed="rId3"/>
          <a:srcRect/>
          <a:stretch>
            <a:fillRect/>
          </a:stretch>
        </p:blipFill>
        <p:spPr>
          <a:xfrm rot="-9082375">
            <a:off x="153787" y="-1019117"/>
            <a:ext cx="4456085" cy="4318351"/>
          </a:xfrm>
          <a:prstGeom prst="rect">
            <a:avLst/>
          </a:prstGeom>
        </p:spPr>
      </p:pic>
      <p:grpSp>
        <p:nvGrpSpPr>
          <p:cNvPr id="5" name="Group 5"/>
          <p:cNvGrpSpPr/>
          <p:nvPr/>
        </p:nvGrpSpPr>
        <p:grpSpPr>
          <a:xfrm rot="-167779">
            <a:off x="811227" y="764099"/>
            <a:ext cx="7979091" cy="1239033"/>
            <a:chOff x="0" y="0"/>
            <a:chExt cx="4563064" cy="846672"/>
          </a:xfrm>
          <a:solidFill>
            <a:srgbClr val="0070C0"/>
          </a:solidFill>
        </p:grpSpPr>
        <p:sp>
          <p:nvSpPr>
            <p:cNvPr id="6" name="AutoShape 6"/>
            <p:cNvSpPr/>
            <p:nvPr/>
          </p:nvSpPr>
          <p:spPr>
            <a:xfrm>
              <a:off x="0" y="0"/>
              <a:ext cx="4563064" cy="846672"/>
            </a:xfrm>
            <a:prstGeom prst="rect">
              <a:avLst/>
            </a:prstGeom>
            <a:grpFill/>
          </p:spPr>
        </p:sp>
        <p:sp>
          <p:nvSpPr>
            <p:cNvPr id="7" name="TextBox 7"/>
            <p:cNvSpPr txBox="1"/>
            <p:nvPr/>
          </p:nvSpPr>
          <p:spPr>
            <a:xfrm>
              <a:off x="274449" y="290362"/>
              <a:ext cx="4224397" cy="350523"/>
            </a:xfrm>
            <a:prstGeom prst="rect">
              <a:avLst/>
            </a:prstGeom>
            <a:grpFill/>
          </p:spPr>
          <p:txBody>
            <a:bodyPr wrap="square" lIns="0" tIns="0" rIns="0" bIns="0" rtlCol="0" anchor="t">
              <a:spAutoFit/>
            </a:bodyPr>
            <a:lstStyle/>
            <a:p>
              <a:pPr algn="ctr">
                <a:lnSpc>
                  <a:spcPts val="3960"/>
                </a:lnSpc>
              </a:pPr>
              <a:r>
                <a:rPr lang="tr-TR" sz="4000" b="1" spc="-36" dirty="0">
                  <a:solidFill>
                    <a:schemeClr val="bg1"/>
                  </a:solidFill>
                  <a:latin typeface="Calisto MT" pitchFamily="18" charset="0"/>
                </a:rPr>
                <a:t>Ortak Noktaları Belirlemek</a:t>
              </a:r>
              <a:endParaRPr lang="en-US" sz="4000" b="1" spc="-36" dirty="0">
                <a:solidFill>
                  <a:schemeClr val="bg1"/>
                </a:solidFill>
                <a:latin typeface="Calisto MT" pitchFamily="18" charset="0"/>
              </a:endParaRPr>
            </a:p>
          </p:txBody>
        </p:sp>
      </p:grpSp>
      <p:pic>
        <p:nvPicPr>
          <p:cNvPr id="11" name="Picture 11"/>
          <p:cNvPicPr>
            <a:picLocks noChangeAspect="1"/>
          </p:cNvPicPr>
          <p:nvPr/>
        </p:nvPicPr>
        <p:blipFill>
          <a:blip r:embed="rId4"/>
          <a:srcRect/>
          <a:stretch>
            <a:fillRect/>
          </a:stretch>
        </p:blipFill>
        <p:spPr>
          <a:xfrm rot="465462">
            <a:off x="16051978" y="4803044"/>
            <a:ext cx="1434914" cy="1895554"/>
          </a:xfrm>
          <a:prstGeom prst="rect">
            <a:avLst/>
          </a:prstGeom>
        </p:spPr>
      </p:pic>
      <p:pic>
        <p:nvPicPr>
          <p:cNvPr id="12" name="Picture 12"/>
          <p:cNvPicPr>
            <a:picLocks noChangeAspect="1"/>
          </p:cNvPicPr>
          <p:nvPr/>
        </p:nvPicPr>
        <p:blipFill>
          <a:blip r:embed="rId5" cstate="print"/>
          <a:srcRect/>
          <a:stretch>
            <a:fillRect/>
          </a:stretch>
        </p:blipFill>
        <p:spPr>
          <a:xfrm rot="1990671">
            <a:off x="15653960" y="6106182"/>
            <a:ext cx="1866255" cy="589228"/>
          </a:xfrm>
          <a:prstGeom prst="rect">
            <a:avLst/>
          </a:prstGeom>
        </p:spPr>
      </p:pic>
      <p:grpSp>
        <p:nvGrpSpPr>
          <p:cNvPr id="8" name="Group 13"/>
          <p:cNvGrpSpPr/>
          <p:nvPr/>
        </p:nvGrpSpPr>
        <p:grpSpPr>
          <a:xfrm>
            <a:off x="428564" y="7000888"/>
            <a:ext cx="1535204" cy="1975283"/>
            <a:chOff x="0" y="0"/>
            <a:chExt cx="2046939" cy="2633710"/>
          </a:xfrm>
        </p:grpSpPr>
        <p:pic>
          <p:nvPicPr>
            <p:cNvPr id="14" name="Picture 14"/>
            <p:cNvPicPr>
              <a:picLocks noChangeAspect="1"/>
            </p:cNvPicPr>
            <p:nvPr/>
          </p:nvPicPr>
          <p:blipFill>
            <a:blip r:embed="rId6"/>
            <a:srcRect/>
            <a:stretch>
              <a:fillRect/>
            </a:stretch>
          </p:blipFill>
          <p:spPr>
            <a:xfrm>
              <a:off x="0" y="0"/>
              <a:ext cx="2046939" cy="2514811"/>
            </a:xfrm>
            <a:prstGeom prst="rect">
              <a:avLst/>
            </a:prstGeom>
          </p:spPr>
        </p:pic>
        <p:pic>
          <p:nvPicPr>
            <p:cNvPr id="15" name="Picture 15"/>
            <p:cNvPicPr>
              <a:picLocks noChangeAspect="1"/>
            </p:cNvPicPr>
            <p:nvPr/>
          </p:nvPicPr>
          <p:blipFill>
            <a:blip r:embed="rId7" cstate="print"/>
            <a:srcRect/>
            <a:stretch>
              <a:fillRect/>
            </a:stretch>
          </p:blipFill>
          <p:spPr>
            <a:xfrm rot="10236637">
              <a:off x="147190" y="1896998"/>
              <a:ext cx="1864225" cy="588587"/>
            </a:xfrm>
            <a:prstGeom prst="rect">
              <a:avLst/>
            </a:prstGeom>
          </p:spPr>
        </p:pic>
      </p:grpSp>
      <p:pic>
        <p:nvPicPr>
          <p:cNvPr id="90" name="Picture 2" descr="\\Rehber1\yenİ rehberlİk\LOGO\manavgat ram logo-1.png"/>
          <p:cNvPicPr>
            <a:picLocks noChangeAspect="1" noChangeArrowheads="1"/>
          </p:cNvPicPr>
          <p:nvPr/>
        </p:nvPicPr>
        <p:blipFill>
          <a:blip r:embed="rId8" cstate="print"/>
          <a:srcRect/>
          <a:stretch>
            <a:fillRect/>
          </a:stretch>
        </p:blipFill>
        <p:spPr bwMode="auto">
          <a:xfrm>
            <a:off x="15716296" y="1142972"/>
            <a:ext cx="1643074" cy="1537069"/>
          </a:xfrm>
          <a:prstGeom prst="rect">
            <a:avLst/>
          </a:prstGeom>
          <a:noFill/>
        </p:spPr>
      </p:pic>
      <p:sp>
        <p:nvSpPr>
          <p:cNvPr id="17" name="AutoShape 52"/>
          <p:cNvSpPr/>
          <p:nvPr/>
        </p:nvSpPr>
        <p:spPr>
          <a:xfrm>
            <a:off x="2643142" y="2928922"/>
            <a:ext cx="11572956" cy="1428760"/>
          </a:xfrm>
          <a:prstGeom prst="roundRect">
            <a:avLst/>
          </a:prstGeom>
          <a:solidFill>
            <a:srgbClr val="D2B4BB"/>
          </a:solidFill>
        </p:spPr>
      </p:sp>
      <p:sp>
        <p:nvSpPr>
          <p:cNvPr id="86" name="TextBox 5"/>
          <p:cNvSpPr txBox="1"/>
          <p:nvPr/>
        </p:nvSpPr>
        <p:spPr>
          <a:xfrm>
            <a:off x="3286084" y="3357550"/>
            <a:ext cx="10572824" cy="492443"/>
          </a:xfrm>
          <a:prstGeom prst="rect">
            <a:avLst/>
          </a:prstGeom>
        </p:spPr>
        <p:txBody>
          <a:bodyPr wrap="square" lIns="0" tIns="0" rIns="0" bIns="0" rtlCol="0" anchor="t">
            <a:spAutoFit/>
          </a:bodyPr>
          <a:lstStyle/>
          <a:p>
            <a:pPr lvl="0" fontAlgn="base">
              <a:spcBef>
                <a:spcPct val="20000"/>
              </a:spcBef>
              <a:spcAft>
                <a:spcPct val="0"/>
              </a:spcAft>
              <a:buClr>
                <a:schemeClr val="tx2"/>
              </a:buClr>
            </a:pPr>
            <a:r>
              <a:rPr lang="tr-TR" sz="3200" dirty="0"/>
              <a:t>Kendi özelliklerinizle mesleğin özellikleri ne derece uyuşuyor?</a:t>
            </a:r>
          </a:p>
        </p:txBody>
      </p:sp>
      <p:sp>
        <p:nvSpPr>
          <p:cNvPr id="23" name="AutoShape 52"/>
          <p:cNvSpPr/>
          <p:nvPr/>
        </p:nvSpPr>
        <p:spPr>
          <a:xfrm>
            <a:off x="3143208" y="5715004"/>
            <a:ext cx="11572956" cy="1428760"/>
          </a:xfrm>
          <a:prstGeom prst="roundRect">
            <a:avLst/>
          </a:prstGeom>
          <a:solidFill>
            <a:srgbClr val="D2B4BB"/>
          </a:solidFill>
        </p:spPr>
      </p:sp>
      <p:sp>
        <p:nvSpPr>
          <p:cNvPr id="22" name="TextBox 5"/>
          <p:cNvSpPr txBox="1"/>
          <p:nvPr/>
        </p:nvSpPr>
        <p:spPr>
          <a:xfrm>
            <a:off x="3643274" y="5929318"/>
            <a:ext cx="10572824" cy="1575816"/>
          </a:xfrm>
          <a:prstGeom prst="rect">
            <a:avLst/>
          </a:prstGeom>
        </p:spPr>
        <p:txBody>
          <a:bodyPr wrap="square" lIns="0" tIns="0" rIns="0" bIns="0" rtlCol="0" anchor="t">
            <a:spAutoFit/>
          </a:bodyPr>
          <a:lstStyle/>
          <a:p>
            <a:pPr fontAlgn="base">
              <a:spcBef>
                <a:spcPct val="20000"/>
              </a:spcBef>
              <a:spcAft>
                <a:spcPct val="0"/>
              </a:spcAft>
              <a:buClr>
                <a:schemeClr val="tx2"/>
              </a:buClr>
            </a:pPr>
            <a:r>
              <a:rPr lang="tr-TR" sz="3200" dirty="0"/>
              <a:t>Meslekle uyuşmayan özellikleriniz meslek yaşamınızı olumsuz yönde etkileyecek türden mi?</a:t>
            </a:r>
          </a:p>
          <a:p>
            <a:pPr lvl="0" fontAlgn="base">
              <a:spcBef>
                <a:spcPct val="20000"/>
              </a:spcBef>
              <a:spcAft>
                <a:spcPct val="0"/>
              </a:spcAft>
              <a:buClr>
                <a:schemeClr val="tx2"/>
              </a:buClr>
            </a:pPr>
            <a:endParaRPr lang="tr-TR" sz="3200" dirty="0"/>
          </a:p>
        </p:txBody>
      </p:sp>
      <p:pic>
        <p:nvPicPr>
          <p:cNvPr id="25" name="Picture 28"/>
          <p:cNvPicPr>
            <a:picLocks noChangeAspect="1"/>
          </p:cNvPicPr>
          <p:nvPr/>
        </p:nvPicPr>
        <p:blipFill>
          <a:blip r:embed="rId9"/>
          <a:srcRect/>
          <a:stretch>
            <a:fillRect/>
          </a:stretch>
        </p:blipFill>
        <p:spPr>
          <a:xfrm rot="1611092">
            <a:off x="7233924" y="4757542"/>
            <a:ext cx="2153909" cy="280864"/>
          </a:xfrm>
          <a:prstGeom prst="rect">
            <a:avLst/>
          </a:prstGeom>
        </p:spPr>
      </p:pic>
      <p:pic>
        <p:nvPicPr>
          <p:cNvPr id="26" name="Picture 28"/>
          <p:cNvPicPr>
            <a:picLocks noChangeAspect="1"/>
          </p:cNvPicPr>
          <p:nvPr/>
        </p:nvPicPr>
        <p:blipFill>
          <a:blip r:embed="rId9"/>
          <a:srcRect/>
          <a:stretch>
            <a:fillRect/>
          </a:stretch>
        </p:blipFill>
        <p:spPr>
          <a:xfrm rot="1832480">
            <a:off x="8734122" y="4757543"/>
            <a:ext cx="2153909" cy="280864"/>
          </a:xfrm>
          <a:prstGeom prst="rect">
            <a:avLst/>
          </a:prstGeom>
        </p:spPr>
      </p:pic>
      <p:pic>
        <p:nvPicPr>
          <p:cNvPr id="27" name="Picture 28"/>
          <p:cNvPicPr>
            <a:picLocks noChangeAspect="1"/>
          </p:cNvPicPr>
          <p:nvPr/>
        </p:nvPicPr>
        <p:blipFill>
          <a:blip r:embed="rId9"/>
          <a:srcRect/>
          <a:stretch>
            <a:fillRect/>
          </a:stretch>
        </p:blipFill>
        <p:spPr>
          <a:xfrm rot="1611092">
            <a:off x="5590851" y="4828979"/>
            <a:ext cx="2153909" cy="280864"/>
          </a:xfrm>
          <a:prstGeom prst="rect">
            <a:avLst/>
          </a:prstGeom>
        </p:spPr>
      </p:pic>
      <p:sp>
        <p:nvSpPr>
          <p:cNvPr id="21" name="20 Yuvarlatılmış Dikdörtgen"/>
          <p:cNvSpPr/>
          <p:nvPr/>
        </p:nvSpPr>
        <p:spPr>
          <a:xfrm rot="21304062">
            <a:off x="959076" y="1174143"/>
            <a:ext cx="756988" cy="740829"/>
          </a:xfrm>
          <a:prstGeom prst="roundRect">
            <a:avLst/>
          </a:prstGeom>
          <a:solidFill>
            <a:schemeClr val="accent3">
              <a:lumMod val="50000"/>
            </a:schemeClr>
          </a:solidFill>
          <a:ln>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tr-TR"/>
          </a:p>
        </p:txBody>
      </p:sp>
      <p:sp>
        <p:nvSpPr>
          <p:cNvPr id="28" name="TextBox 5"/>
          <p:cNvSpPr txBox="1"/>
          <p:nvPr/>
        </p:nvSpPr>
        <p:spPr>
          <a:xfrm rot="21075379">
            <a:off x="957204" y="1414480"/>
            <a:ext cx="785818" cy="436017"/>
          </a:xfrm>
          <a:prstGeom prst="rect">
            <a:avLst/>
          </a:prstGeom>
        </p:spPr>
        <p:txBody>
          <a:bodyPr wrap="square" lIns="0" tIns="0" rIns="0" bIns="0" rtlCol="0" anchor="t">
            <a:spAutoFit/>
          </a:bodyPr>
          <a:lstStyle/>
          <a:p>
            <a:pPr lvl="0" algn="ctr">
              <a:lnSpc>
                <a:spcPts val="3359"/>
              </a:lnSpc>
              <a:spcBef>
                <a:spcPct val="0"/>
              </a:spcBef>
            </a:pPr>
            <a:r>
              <a:rPr lang="tr-TR" sz="4000" b="1" u="none" dirty="0">
                <a:solidFill>
                  <a:schemeClr val="bg1"/>
                </a:solidFill>
                <a:latin typeface="Verdana" pitchFamily="34" charset="0"/>
                <a:ea typeface="Verdana" pitchFamily="34" charset="0"/>
                <a:cs typeface="Verdana" pitchFamily="34" charset="0"/>
              </a:rPr>
              <a:t>3</a:t>
            </a:r>
            <a:endParaRPr lang="en-US" sz="4000" b="1" u="none" dirty="0">
              <a:solidFill>
                <a:schemeClr val="bg1"/>
              </a:solidFill>
              <a:latin typeface="Verdana" pitchFamily="34" charset="0"/>
              <a:ea typeface="Verdana" pitchFamily="34" charset="0"/>
              <a:cs typeface="Verdan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1100223" y="1047998"/>
            <a:ext cx="15972913" cy="8191003"/>
          </a:xfrm>
          <a:prstGeom prst="rect">
            <a:avLst/>
          </a:prstGeom>
          <a:solidFill>
            <a:srgbClr val="EDECE7"/>
          </a:solidFill>
        </p:spPr>
      </p:sp>
      <p:grpSp>
        <p:nvGrpSpPr>
          <p:cNvPr id="3" name="Group 3"/>
          <p:cNvGrpSpPr/>
          <p:nvPr/>
        </p:nvGrpSpPr>
        <p:grpSpPr>
          <a:xfrm rot="-3539539">
            <a:off x="400949" y="6772425"/>
            <a:ext cx="3703007" cy="4351339"/>
            <a:chOff x="0" y="0"/>
            <a:chExt cx="4937343" cy="5801785"/>
          </a:xfrm>
        </p:grpSpPr>
        <p:pic>
          <p:nvPicPr>
            <p:cNvPr id="4" name="Picture 4"/>
            <p:cNvPicPr>
              <a:picLocks noChangeAspect="1"/>
            </p:cNvPicPr>
            <p:nvPr/>
          </p:nvPicPr>
          <p:blipFill>
            <a:blip r:embed="rId3"/>
            <a:srcRect/>
            <a:stretch>
              <a:fillRect/>
            </a:stretch>
          </p:blipFill>
          <p:spPr>
            <a:xfrm rot="465462">
              <a:off x="579395" y="246899"/>
              <a:ext cx="4018088" cy="5307986"/>
            </a:xfrm>
            <a:prstGeom prst="rect">
              <a:avLst/>
            </a:prstGeom>
          </p:spPr>
        </p:pic>
        <p:pic>
          <p:nvPicPr>
            <p:cNvPr id="5" name="Picture 5"/>
            <p:cNvPicPr>
              <a:picLocks noChangeAspect="1"/>
            </p:cNvPicPr>
            <p:nvPr/>
          </p:nvPicPr>
          <p:blipFill>
            <a:blip r:embed="rId4"/>
            <a:srcRect/>
            <a:stretch>
              <a:fillRect/>
            </a:stretch>
          </p:blipFill>
          <p:spPr>
            <a:xfrm rot="903222">
              <a:off x="104563" y="2965035"/>
              <a:ext cx="4385567" cy="1384645"/>
            </a:xfrm>
            <a:prstGeom prst="rect">
              <a:avLst/>
            </a:prstGeom>
          </p:spPr>
        </p:pic>
      </p:grpSp>
      <p:grpSp>
        <p:nvGrpSpPr>
          <p:cNvPr id="11" name="Group 11"/>
          <p:cNvGrpSpPr/>
          <p:nvPr/>
        </p:nvGrpSpPr>
        <p:grpSpPr>
          <a:xfrm rot="-1577754">
            <a:off x="14985227" y="14506"/>
            <a:ext cx="3355656" cy="4386229"/>
            <a:chOff x="0" y="0"/>
            <a:chExt cx="4474209" cy="5848306"/>
          </a:xfrm>
        </p:grpSpPr>
        <p:pic>
          <p:nvPicPr>
            <p:cNvPr id="12" name="Picture 12"/>
            <p:cNvPicPr>
              <a:picLocks noChangeAspect="1"/>
            </p:cNvPicPr>
            <p:nvPr/>
          </p:nvPicPr>
          <p:blipFill>
            <a:blip r:embed="rId5"/>
            <a:srcRect/>
            <a:stretch>
              <a:fillRect/>
            </a:stretch>
          </p:blipFill>
          <p:spPr>
            <a:xfrm rot="88184">
              <a:off x="60384" y="48886"/>
              <a:ext cx="3872957" cy="4758204"/>
            </a:xfrm>
            <a:prstGeom prst="rect">
              <a:avLst/>
            </a:prstGeom>
          </p:spPr>
        </p:pic>
        <p:pic>
          <p:nvPicPr>
            <p:cNvPr id="13" name="Picture 13"/>
            <p:cNvPicPr>
              <a:picLocks noChangeAspect="1"/>
            </p:cNvPicPr>
            <p:nvPr/>
          </p:nvPicPr>
          <p:blipFill>
            <a:blip r:embed="rId4"/>
            <a:srcRect/>
            <a:stretch>
              <a:fillRect/>
            </a:stretch>
          </p:blipFill>
          <p:spPr>
            <a:xfrm rot="-1925517">
              <a:off x="247377" y="3510383"/>
              <a:ext cx="4195500" cy="1324635"/>
            </a:xfrm>
            <a:prstGeom prst="rect">
              <a:avLst/>
            </a:prstGeom>
          </p:spPr>
        </p:pic>
      </p:grpSp>
      <p:pic>
        <p:nvPicPr>
          <p:cNvPr id="14" name="Picture 14"/>
          <p:cNvPicPr>
            <a:picLocks noChangeAspect="1"/>
          </p:cNvPicPr>
          <p:nvPr/>
        </p:nvPicPr>
        <p:blipFill>
          <a:blip r:embed="rId6"/>
          <a:srcRect/>
          <a:stretch>
            <a:fillRect/>
          </a:stretch>
        </p:blipFill>
        <p:spPr>
          <a:xfrm rot="3215950">
            <a:off x="1117722" y="7416286"/>
            <a:ext cx="4456085" cy="4318351"/>
          </a:xfrm>
          <a:prstGeom prst="rect">
            <a:avLst/>
          </a:prstGeom>
        </p:spPr>
      </p:pic>
      <p:pic>
        <p:nvPicPr>
          <p:cNvPr id="15" name="Picture 15"/>
          <p:cNvPicPr>
            <a:picLocks noChangeAspect="1"/>
          </p:cNvPicPr>
          <p:nvPr/>
        </p:nvPicPr>
        <p:blipFill>
          <a:blip r:embed="rId6"/>
          <a:srcRect/>
          <a:stretch>
            <a:fillRect/>
          </a:stretch>
        </p:blipFill>
        <p:spPr>
          <a:xfrm rot="3215950">
            <a:off x="-24435" y="-628660"/>
            <a:ext cx="4456085" cy="4318351"/>
          </a:xfrm>
          <a:prstGeom prst="rect">
            <a:avLst/>
          </a:prstGeom>
        </p:spPr>
      </p:pic>
      <p:sp>
        <p:nvSpPr>
          <p:cNvPr id="19" name="TextBox 26"/>
          <p:cNvSpPr txBox="1"/>
          <p:nvPr/>
        </p:nvSpPr>
        <p:spPr>
          <a:xfrm>
            <a:off x="3071770" y="3286112"/>
            <a:ext cx="12144460" cy="4431983"/>
          </a:xfrm>
          <a:prstGeom prst="rect">
            <a:avLst/>
          </a:prstGeom>
        </p:spPr>
        <p:txBody>
          <a:bodyPr wrap="square" lIns="0" tIns="0" rIns="0" bIns="0" rtlCol="0" anchor="t">
            <a:spAutoFit/>
          </a:bodyPr>
          <a:lstStyle/>
          <a:p>
            <a:pPr>
              <a:buBlip>
                <a:blip r:embed="rId7"/>
              </a:buBlip>
            </a:pPr>
            <a:r>
              <a:rPr lang="tr-TR" sz="3200" dirty="0"/>
              <a:t>  Öğrencinizin  yetenek, ilgi ve değerlerine uygun bir alan seçimine destek olun,</a:t>
            </a:r>
          </a:p>
          <a:p>
            <a:pPr>
              <a:buBlip>
                <a:blip r:embed="rId7"/>
              </a:buBlip>
            </a:pPr>
            <a:endParaRPr lang="tr-TR" sz="3200" dirty="0"/>
          </a:p>
          <a:p>
            <a:pPr>
              <a:buBlip>
                <a:blip r:embed="rId7"/>
              </a:buBlip>
            </a:pPr>
            <a:r>
              <a:rPr lang="tr-TR" sz="3200" dirty="0"/>
              <a:t>  Öğrencinizin yetenek ve ilgilerine uygun bir alanı seçtiğinde ileride daha mutlu ve başarılı olacağını hatırlatın,</a:t>
            </a:r>
          </a:p>
          <a:p>
            <a:pPr>
              <a:buBlip>
                <a:blip r:embed="rId7"/>
              </a:buBlip>
            </a:pPr>
            <a:endParaRPr lang="tr-TR" sz="3200" dirty="0"/>
          </a:p>
          <a:p>
            <a:pPr>
              <a:buBlip>
                <a:blip r:embed="rId7"/>
              </a:buBlip>
            </a:pPr>
            <a:r>
              <a:rPr lang="tr-TR" sz="3200" dirty="0"/>
              <a:t>  İlgi duyduğu faaliyetleri yapması için ona fırsatlar verin, onu yeteneklerini geliştireceği etkinliklere yönlendirin.</a:t>
            </a:r>
          </a:p>
          <a:p>
            <a:pPr>
              <a:buBlip>
                <a:blip r:embed="rId8"/>
              </a:buBlip>
            </a:pPr>
            <a:endParaRPr lang="tr-TR" sz="3200" dirty="0"/>
          </a:p>
        </p:txBody>
      </p:sp>
      <p:pic>
        <p:nvPicPr>
          <p:cNvPr id="24" name="Picture 2" descr="\\Rehber1\yenİ rehberlİk\LOGO\manavgat ram logo-1.png"/>
          <p:cNvPicPr>
            <a:picLocks noChangeAspect="1" noChangeArrowheads="1"/>
          </p:cNvPicPr>
          <p:nvPr/>
        </p:nvPicPr>
        <p:blipFill>
          <a:blip r:embed="rId9" cstate="print"/>
          <a:srcRect/>
          <a:stretch>
            <a:fillRect/>
          </a:stretch>
        </p:blipFill>
        <p:spPr bwMode="auto">
          <a:xfrm>
            <a:off x="15073354" y="7215202"/>
            <a:ext cx="1643074" cy="1537069"/>
          </a:xfrm>
          <a:prstGeom prst="rect">
            <a:avLst/>
          </a:prstGeom>
          <a:noFill/>
        </p:spPr>
      </p:pic>
      <p:sp>
        <p:nvSpPr>
          <p:cNvPr id="10" name="TextBox 10"/>
          <p:cNvSpPr txBox="1"/>
          <p:nvPr/>
        </p:nvSpPr>
        <p:spPr>
          <a:xfrm rot="82336">
            <a:off x="1584590" y="1561362"/>
            <a:ext cx="13090630" cy="1006045"/>
          </a:xfrm>
          <a:prstGeom prst="rect">
            <a:avLst/>
          </a:prstGeom>
          <a:solidFill>
            <a:schemeClr val="accent3">
              <a:lumMod val="50000"/>
            </a:schemeClr>
          </a:solidFill>
        </p:spPr>
        <p:txBody>
          <a:bodyPr wrap="square" lIns="0" tIns="0" rIns="0" bIns="0" rtlCol="0" anchor="t">
            <a:spAutoFit/>
          </a:bodyPr>
          <a:lstStyle/>
          <a:p>
            <a:pPr>
              <a:lnSpc>
                <a:spcPts val="9711"/>
              </a:lnSpc>
            </a:pPr>
            <a:r>
              <a:rPr lang="tr-TR" sz="2400" b="1" spc="-88" dirty="0">
                <a:solidFill>
                  <a:srgbClr val="FFFFFF"/>
                </a:solidFill>
                <a:latin typeface="Calisto MT" pitchFamily="18" charset="0"/>
              </a:rPr>
              <a:t>	</a:t>
            </a:r>
            <a:endParaRPr lang="en-US" sz="4000" b="1" spc="-88" dirty="0">
              <a:solidFill>
                <a:srgbClr val="FFFFFF"/>
              </a:solidFill>
              <a:latin typeface="Calisto MT" pitchFamily="18" charset="0"/>
            </a:endParaRPr>
          </a:p>
        </p:txBody>
      </p:sp>
      <p:sp>
        <p:nvSpPr>
          <p:cNvPr id="23" name="TextBox 10"/>
          <p:cNvSpPr txBox="1"/>
          <p:nvPr/>
        </p:nvSpPr>
        <p:spPr>
          <a:xfrm rot="82336">
            <a:off x="2084794" y="1288040"/>
            <a:ext cx="12130013" cy="1243930"/>
          </a:xfrm>
          <a:prstGeom prst="rect">
            <a:avLst/>
          </a:prstGeom>
        </p:spPr>
        <p:txBody>
          <a:bodyPr wrap="square" lIns="0" tIns="0" rIns="0" bIns="0" rtlCol="0" anchor="t">
            <a:spAutoFit/>
          </a:bodyPr>
          <a:lstStyle/>
          <a:p>
            <a:pPr algn="ctr">
              <a:lnSpc>
                <a:spcPts val="9711"/>
              </a:lnSpc>
            </a:pPr>
            <a:r>
              <a:rPr lang="tr-TR" sz="4000" b="1" spc="-88" dirty="0">
                <a:solidFill>
                  <a:srgbClr val="FFFFFF"/>
                </a:solidFill>
                <a:latin typeface="Calisto MT" pitchFamily="18" charset="0"/>
              </a:rPr>
              <a:t>Meslek Gelişiminde Öğretmene Düşen Sorumluluklar</a:t>
            </a:r>
            <a:endParaRPr lang="en-US" sz="4000" b="1" spc="-88" dirty="0">
              <a:solidFill>
                <a:srgbClr val="FFFFFF"/>
              </a:solidFill>
              <a:latin typeface="Calisto MT"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1100223" y="1047998"/>
            <a:ext cx="15972913" cy="8191003"/>
          </a:xfrm>
          <a:prstGeom prst="rect">
            <a:avLst/>
          </a:prstGeom>
          <a:solidFill>
            <a:srgbClr val="EDECE7"/>
          </a:solidFill>
        </p:spPr>
      </p:sp>
      <p:grpSp>
        <p:nvGrpSpPr>
          <p:cNvPr id="3" name="Group 3"/>
          <p:cNvGrpSpPr/>
          <p:nvPr/>
        </p:nvGrpSpPr>
        <p:grpSpPr>
          <a:xfrm rot="-3539539">
            <a:off x="400949" y="6772425"/>
            <a:ext cx="3703007" cy="4351339"/>
            <a:chOff x="0" y="0"/>
            <a:chExt cx="4937343" cy="5801785"/>
          </a:xfrm>
        </p:grpSpPr>
        <p:pic>
          <p:nvPicPr>
            <p:cNvPr id="4" name="Picture 4"/>
            <p:cNvPicPr>
              <a:picLocks noChangeAspect="1"/>
            </p:cNvPicPr>
            <p:nvPr/>
          </p:nvPicPr>
          <p:blipFill>
            <a:blip r:embed="rId3"/>
            <a:srcRect/>
            <a:stretch>
              <a:fillRect/>
            </a:stretch>
          </p:blipFill>
          <p:spPr>
            <a:xfrm rot="465462">
              <a:off x="579395" y="246899"/>
              <a:ext cx="4018088" cy="5307986"/>
            </a:xfrm>
            <a:prstGeom prst="rect">
              <a:avLst/>
            </a:prstGeom>
          </p:spPr>
        </p:pic>
        <p:pic>
          <p:nvPicPr>
            <p:cNvPr id="5" name="Picture 5"/>
            <p:cNvPicPr>
              <a:picLocks noChangeAspect="1"/>
            </p:cNvPicPr>
            <p:nvPr/>
          </p:nvPicPr>
          <p:blipFill>
            <a:blip r:embed="rId4"/>
            <a:srcRect/>
            <a:stretch>
              <a:fillRect/>
            </a:stretch>
          </p:blipFill>
          <p:spPr>
            <a:xfrm rot="903222">
              <a:off x="104563" y="2965035"/>
              <a:ext cx="4385567" cy="1384645"/>
            </a:xfrm>
            <a:prstGeom prst="rect">
              <a:avLst/>
            </a:prstGeom>
          </p:spPr>
        </p:pic>
      </p:grpSp>
      <p:grpSp>
        <p:nvGrpSpPr>
          <p:cNvPr id="6" name="Group 11"/>
          <p:cNvGrpSpPr/>
          <p:nvPr/>
        </p:nvGrpSpPr>
        <p:grpSpPr>
          <a:xfrm rot="-1577754">
            <a:off x="14985227" y="14506"/>
            <a:ext cx="3355656" cy="4386229"/>
            <a:chOff x="0" y="0"/>
            <a:chExt cx="4474209" cy="5848306"/>
          </a:xfrm>
        </p:grpSpPr>
        <p:pic>
          <p:nvPicPr>
            <p:cNvPr id="12" name="Picture 12"/>
            <p:cNvPicPr>
              <a:picLocks noChangeAspect="1"/>
            </p:cNvPicPr>
            <p:nvPr/>
          </p:nvPicPr>
          <p:blipFill>
            <a:blip r:embed="rId5"/>
            <a:srcRect/>
            <a:stretch>
              <a:fillRect/>
            </a:stretch>
          </p:blipFill>
          <p:spPr>
            <a:xfrm rot="88184">
              <a:off x="60384" y="48886"/>
              <a:ext cx="3872957" cy="4758204"/>
            </a:xfrm>
            <a:prstGeom prst="rect">
              <a:avLst/>
            </a:prstGeom>
          </p:spPr>
        </p:pic>
        <p:pic>
          <p:nvPicPr>
            <p:cNvPr id="13" name="Picture 13"/>
            <p:cNvPicPr>
              <a:picLocks noChangeAspect="1"/>
            </p:cNvPicPr>
            <p:nvPr/>
          </p:nvPicPr>
          <p:blipFill>
            <a:blip r:embed="rId4"/>
            <a:srcRect/>
            <a:stretch>
              <a:fillRect/>
            </a:stretch>
          </p:blipFill>
          <p:spPr>
            <a:xfrm rot="-1925517">
              <a:off x="247377" y="3510383"/>
              <a:ext cx="4195500" cy="1324635"/>
            </a:xfrm>
            <a:prstGeom prst="rect">
              <a:avLst/>
            </a:prstGeom>
          </p:spPr>
        </p:pic>
      </p:grpSp>
      <p:pic>
        <p:nvPicPr>
          <p:cNvPr id="14" name="Picture 14"/>
          <p:cNvPicPr>
            <a:picLocks noChangeAspect="1"/>
          </p:cNvPicPr>
          <p:nvPr/>
        </p:nvPicPr>
        <p:blipFill>
          <a:blip r:embed="rId6"/>
          <a:srcRect/>
          <a:stretch>
            <a:fillRect/>
          </a:stretch>
        </p:blipFill>
        <p:spPr>
          <a:xfrm rot="3215950">
            <a:off x="1403475" y="7201972"/>
            <a:ext cx="4456085" cy="4318351"/>
          </a:xfrm>
          <a:prstGeom prst="rect">
            <a:avLst/>
          </a:prstGeom>
        </p:spPr>
      </p:pic>
      <p:pic>
        <p:nvPicPr>
          <p:cNvPr id="15" name="Picture 15"/>
          <p:cNvPicPr>
            <a:picLocks noChangeAspect="1"/>
          </p:cNvPicPr>
          <p:nvPr/>
        </p:nvPicPr>
        <p:blipFill>
          <a:blip r:embed="rId6"/>
          <a:srcRect/>
          <a:stretch>
            <a:fillRect/>
          </a:stretch>
        </p:blipFill>
        <p:spPr>
          <a:xfrm rot="3215950">
            <a:off x="-24435" y="-628660"/>
            <a:ext cx="4456085" cy="4318351"/>
          </a:xfrm>
          <a:prstGeom prst="rect">
            <a:avLst/>
          </a:prstGeom>
        </p:spPr>
      </p:pic>
      <p:sp>
        <p:nvSpPr>
          <p:cNvPr id="19" name="TextBox 26"/>
          <p:cNvSpPr txBox="1"/>
          <p:nvPr/>
        </p:nvSpPr>
        <p:spPr>
          <a:xfrm>
            <a:off x="2928894" y="3286112"/>
            <a:ext cx="13073154" cy="4431983"/>
          </a:xfrm>
          <a:prstGeom prst="rect">
            <a:avLst/>
          </a:prstGeom>
        </p:spPr>
        <p:txBody>
          <a:bodyPr wrap="square" lIns="0" tIns="0" rIns="0" bIns="0" rtlCol="0" anchor="t">
            <a:spAutoFit/>
          </a:bodyPr>
          <a:lstStyle/>
          <a:p>
            <a:pPr>
              <a:buBlip>
                <a:blip r:embed="rId7"/>
              </a:buBlip>
            </a:pPr>
            <a:r>
              <a:rPr lang="tr-TR" sz="3200" dirty="0"/>
              <a:t>  Net ve belirli bir mesleki hedef belirlemesine yardım edin.</a:t>
            </a:r>
          </a:p>
          <a:p>
            <a:pPr>
              <a:buBlip>
                <a:blip r:embed="rId7"/>
              </a:buBlip>
            </a:pPr>
            <a:endParaRPr lang="tr-TR" sz="3200" dirty="0"/>
          </a:p>
          <a:p>
            <a:pPr>
              <a:buBlip>
                <a:blip r:embed="rId7"/>
              </a:buBlip>
            </a:pPr>
            <a:r>
              <a:rPr lang="tr-TR" sz="3200" dirty="0"/>
              <a:t>  Öğrencinizi liseden sonraki eğitim ve iş olanaklarını araştırmaya sevk edin.</a:t>
            </a:r>
          </a:p>
          <a:p>
            <a:pPr>
              <a:buBlip>
                <a:blip r:embed="rId7"/>
              </a:buBlip>
            </a:pPr>
            <a:endParaRPr lang="tr-TR" sz="3200" dirty="0"/>
          </a:p>
          <a:p>
            <a:pPr>
              <a:buBlip>
                <a:blip r:embed="rId7"/>
              </a:buBlip>
            </a:pPr>
            <a:r>
              <a:rPr lang="tr-TR" sz="3200" dirty="0"/>
              <a:t>  Girmeyi düşündüğü meslekle ilgili olarak araştırma yapmasına teşvik edin. </a:t>
            </a:r>
          </a:p>
          <a:p>
            <a:pPr>
              <a:buBlip>
                <a:blip r:embed="rId7"/>
              </a:buBlip>
            </a:pPr>
            <a:endParaRPr lang="tr-TR" sz="3200" dirty="0"/>
          </a:p>
          <a:p>
            <a:pPr>
              <a:buBlip>
                <a:blip r:embed="rId7"/>
              </a:buBlip>
            </a:pPr>
            <a:r>
              <a:rPr lang="tr-TR" sz="3200" dirty="0"/>
              <a:t>  Öğrencinizin meslek seçiminde </a:t>
            </a:r>
            <a:r>
              <a:rPr lang="tr-TR" sz="3200" b="1" dirty="0">
                <a:solidFill>
                  <a:srgbClr val="C00000"/>
                </a:solidFill>
              </a:rPr>
              <a:t>BAĞIMSIZ</a:t>
            </a:r>
            <a:r>
              <a:rPr lang="tr-TR" sz="3200" dirty="0"/>
              <a:t> karar verme sorumluluğuna sahip olmasına yardım edin.</a:t>
            </a:r>
          </a:p>
          <a:p>
            <a:pPr>
              <a:buBlip>
                <a:blip r:embed="rId8"/>
              </a:buBlip>
            </a:pPr>
            <a:endParaRPr lang="tr-TR" sz="3200" dirty="0"/>
          </a:p>
        </p:txBody>
      </p:sp>
      <p:pic>
        <p:nvPicPr>
          <p:cNvPr id="16" name="Picture 2" descr="\\Rehber1\yenİ rehberlİk\LOGO\manavgat ram logo-1.png"/>
          <p:cNvPicPr>
            <a:picLocks noChangeAspect="1" noChangeArrowheads="1"/>
          </p:cNvPicPr>
          <p:nvPr/>
        </p:nvPicPr>
        <p:blipFill>
          <a:blip r:embed="rId9" cstate="print"/>
          <a:srcRect/>
          <a:stretch>
            <a:fillRect/>
          </a:stretch>
        </p:blipFill>
        <p:spPr bwMode="auto">
          <a:xfrm>
            <a:off x="15001916" y="7215202"/>
            <a:ext cx="1643074" cy="1537069"/>
          </a:xfrm>
          <a:prstGeom prst="rect">
            <a:avLst/>
          </a:prstGeom>
          <a:noFill/>
        </p:spPr>
      </p:pic>
      <p:sp>
        <p:nvSpPr>
          <p:cNvPr id="10" name="TextBox 10"/>
          <p:cNvSpPr txBox="1"/>
          <p:nvPr/>
        </p:nvSpPr>
        <p:spPr>
          <a:xfrm rot="82336">
            <a:off x="1584590" y="1561362"/>
            <a:ext cx="13090630" cy="1006045"/>
          </a:xfrm>
          <a:prstGeom prst="rect">
            <a:avLst/>
          </a:prstGeom>
          <a:solidFill>
            <a:schemeClr val="accent3">
              <a:lumMod val="50000"/>
            </a:schemeClr>
          </a:solidFill>
        </p:spPr>
        <p:txBody>
          <a:bodyPr wrap="square" lIns="0" tIns="0" rIns="0" bIns="0" rtlCol="0" anchor="t">
            <a:spAutoFit/>
          </a:bodyPr>
          <a:lstStyle/>
          <a:p>
            <a:pPr>
              <a:lnSpc>
                <a:spcPts val="9711"/>
              </a:lnSpc>
            </a:pPr>
            <a:r>
              <a:rPr lang="tr-TR" sz="2400" b="1" spc="-88" dirty="0">
                <a:solidFill>
                  <a:srgbClr val="FFFFFF"/>
                </a:solidFill>
                <a:latin typeface="Calisto MT" pitchFamily="18" charset="0"/>
              </a:rPr>
              <a:t>	</a:t>
            </a:r>
            <a:endParaRPr lang="en-US" sz="4000" b="1" spc="-88" dirty="0">
              <a:solidFill>
                <a:srgbClr val="FFFFFF"/>
              </a:solidFill>
              <a:latin typeface="Calisto MT" pitchFamily="18" charset="0"/>
            </a:endParaRPr>
          </a:p>
        </p:txBody>
      </p:sp>
      <p:sp>
        <p:nvSpPr>
          <p:cNvPr id="23" name="TextBox 10"/>
          <p:cNvSpPr txBox="1"/>
          <p:nvPr/>
        </p:nvSpPr>
        <p:spPr>
          <a:xfrm rot="82336">
            <a:off x="2013356" y="1288040"/>
            <a:ext cx="12130013" cy="1243930"/>
          </a:xfrm>
          <a:prstGeom prst="rect">
            <a:avLst/>
          </a:prstGeom>
        </p:spPr>
        <p:txBody>
          <a:bodyPr wrap="square" lIns="0" tIns="0" rIns="0" bIns="0" rtlCol="0" anchor="t">
            <a:spAutoFit/>
          </a:bodyPr>
          <a:lstStyle/>
          <a:p>
            <a:pPr algn="ctr">
              <a:lnSpc>
                <a:spcPts val="9711"/>
              </a:lnSpc>
            </a:pPr>
            <a:r>
              <a:rPr lang="tr-TR" sz="4000" b="1" spc="-88" dirty="0">
                <a:solidFill>
                  <a:srgbClr val="FFFFFF"/>
                </a:solidFill>
                <a:latin typeface="Calisto MT" pitchFamily="18" charset="0"/>
              </a:rPr>
              <a:t>Meslek Gelişiminde Öğretmene Düşen Sorumluluklar</a:t>
            </a:r>
            <a:endParaRPr lang="en-US" sz="4000" b="1" spc="-88" dirty="0">
              <a:solidFill>
                <a:srgbClr val="FFFFFF"/>
              </a:solidFill>
              <a:latin typeface="Calisto MT"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419175" y="526580"/>
            <a:ext cx="19149227" cy="9280647"/>
          </a:xfrm>
          <a:prstGeom prst="rect">
            <a:avLst/>
          </a:prstGeom>
          <a:solidFill>
            <a:srgbClr val="EDECE7"/>
          </a:solidFill>
        </p:spPr>
      </p:sp>
      <p:pic>
        <p:nvPicPr>
          <p:cNvPr id="23" name="Picture 23"/>
          <p:cNvPicPr>
            <a:picLocks noChangeAspect="1"/>
          </p:cNvPicPr>
          <p:nvPr/>
        </p:nvPicPr>
        <p:blipFill>
          <a:blip r:embed="rId4"/>
          <a:srcRect/>
          <a:stretch>
            <a:fillRect/>
          </a:stretch>
        </p:blipFill>
        <p:spPr>
          <a:xfrm rot="3215950">
            <a:off x="-1350781" y="6352818"/>
            <a:ext cx="4456085" cy="4318351"/>
          </a:xfrm>
          <a:prstGeom prst="rect">
            <a:avLst/>
          </a:prstGeom>
        </p:spPr>
      </p:pic>
      <p:pic>
        <p:nvPicPr>
          <p:cNvPr id="24" name="Picture 24"/>
          <p:cNvPicPr>
            <a:picLocks noChangeAspect="1"/>
          </p:cNvPicPr>
          <p:nvPr/>
        </p:nvPicPr>
        <p:blipFill>
          <a:blip r:embed="rId4"/>
          <a:srcRect/>
          <a:stretch>
            <a:fillRect/>
          </a:stretch>
        </p:blipFill>
        <p:spPr>
          <a:xfrm rot="3215950">
            <a:off x="16571526" y="3723563"/>
            <a:ext cx="4456085" cy="4318351"/>
          </a:xfrm>
          <a:prstGeom prst="rect">
            <a:avLst/>
          </a:prstGeom>
        </p:spPr>
      </p:pic>
      <p:grpSp>
        <p:nvGrpSpPr>
          <p:cNvPr id="3" name="Group 26"/>
          <p:cNvGrpSpPr/>
          <p:nvPr/>
        </p:nvGrpSpPr>
        <p:grpSpPr>
          <a:xfrm rot="8728059">
            <a:off x="10597253" y="-1223054"/>
            <a:ext cx="3023004" cy="3714363"/>
            <a:chOff x="0" y="0"/>
            <a:chExt cx="4030672" cy="4952484"/>
          </a:xfrm>
        </p:grpSpPr>
        <p:pic>
          <p:nvPicPr>
            <p:cNvPr id="27" name="Picture 27"/>
            <p:cNvPicPr>
              <a:picLocks noChangeAspect="1"/>
            </p:cNvPicPr>
            <p:nvPr/>
          </p:nvPicPr>
          <p:blipFill>
            <a:blip r:embed="rId5"/>
            <a:srcRect/>
            <a:stretch>
              <a:fillRect/>
            </a:stretch>
          </p:blipFill>
          <p:spPr>
            <a:xfrm rot="465462">
              <a:off x="582845" y="188589"/>
              <a:ext cx="3069140" cy="4054403"/>
            </a:xfrm>
            <a:prstGeom prst="rect">
              <a:avLst/>
            </a:prstGeom>
          </p:spPr>
        </p:pic>
        <p:pic>
          <p:nvPicPr>
            <p:cNvPr id="28" name="Picture 28"/>
            <p:cNvPicPr>
              <a:picLocks noChangeAspect="1"/>
            </p:cNvPicPr>
            <p:nvPr/>
          </p:nvPicPr>
          <p:blipFill>
            <a:blip r:embed="rId6"/>
            <a:srcRect/>
            <a:stretch>
              <a:fillRect/>
            </a:stretch>
          </p:blipFill>
          <p:spPr>
            <a:xfrm rot="1990671">
              <a:off x="19469" y="2702694"/>
              <a:ext cx="3991735" cy="1260301"/>
            </a:xfrm>
            <a:prstGeom prst="rect">
              <a:avLst/>
            </a:prstGeom>
          </p:spPr>
        </p:pic>
      </p:grpSp>
      <p:sp>
        <p:nvSpPr>
          <p:cNvPr id="56" name="Freeform 19"/>
          <p:cNvSpPr/>
          <p:nvPr/>
        </p:nvSpPr>
        <p:spPr>
          <a:xfrm>
            <a:off x="1571572" y="4071930"/>
            <a:ext cx="14522040" cy="1714512"/>
          </a:xfrm>
          <a:custGeom>
            <a:avLst/>
            <a:gdLst/>
            <a:ahLst/>
            <a:cxnLst/>
            <a:rect l="l" t="t" r="r" b="b"/>
            <a:pathLst>
              <a:path w="4746035" h="4003384">
                <a:moveTo>
                  <a:pt x="4743495" y="645160"/>
                </a:moveTo>
                <a:cubicBezTo>
                  <a:pt x="4746035" y="488950"/>
                  <a:pt x="4724445" y="30480"/>
                  <a:pt x="4724445" y="30480"/>
                </a:cubicBezTo>
                <a:cubicBezTo>
                  <a:pt x="4724445" y="30480"/>
                  <a:pt x="4339635" y="40640"/>
                  <a:pt x="3590655" y="40640"/>
                </a:cubicBezTo>
                <a:cubicBezTo>
                  <a:pt x="343536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3155024"/>
                  <a:pt x="21590" y="3346794"/>
                </a:cubicBezTo>
                <a:cubicBezTo>
                  <a:pt x="6350" y="3591904"/>
                  <a:pt x="0" y="3965284"/>
                  <a:pt x="0" y="3965284"/>
                </a:cubicBezTo>
                <a:cubicBezTo>
                  <a:pt x="204470" y="3995764"/>
                  <a:pt x="450850" y="4003384"/>
                  <a:pt x="657860" y="4000844"/>
                </a:cubicBezTo>
                <a:cubicBezTo>
                  <a:pt x="891540" y="4000844"/>
                  <a:pt x="3255238" y="4000844"/>
                  <a:pt x="3255238" y="4000844"/>
                </a:cubicBezTo>
                <a:lnTo>
                  <a:pt x="4704125" y="3986874"/>
                </a:lnTo>
                <a:cubicBezTo>
                  <a:pt x="4704125" y="3986874"/>
                  <a:pt x="4743495" y="3284564"/>
                  <a:pt x="4743495" y="3158834"/>
                </a:cubicBezTo>
                <a:cubicBezTo>
                  <a:pt x="4743495" y="2984844"/>
                  <a:pt x="4740955" y="803910"/>
                  <a:pt x="4743495" y="645160"/>
                </a:cubicBezTo>
                <a:close/>
              </a:path>
            </a:pathLst>
          </a:custGeom>
          <a:solidFill>
            <a:schemeClr val="accent4">
              <a:lumMod val="20000"/>
              <a:lumOff val="80000"/>
            </a:schemeClr>
          </a:solidFill>
        </p:spPr>
      </p:sp>
      <p:pic>
        <p:nvPicPr>
          <p:cNvPr id="63" name="Picture 2" descr="\\Rehber1\yenİ rehberlİk\LOGO\manavgat ram logo-1.png"/>
          <p:cNvPicPr>
            <a:picLocks noChangeAspect="1" noChangeArrowheads="1"/>
          </p:cNvPicPr>
          <p:nvPr/>
        </p:nvPicPr>
        <p:blipFill>
          <a:blip r:embed="rId7" cstate="print"/>
          <a:srcRect/>
          <a:stretch>
            <a:fillRect/>
          </a:stretch>
        </p:blipFill>
        <p:spPr bwMode="auto">
          <a:xfrm>
            <a:off x="16250849" y="1000096"/>
            <a:ext cx="1680025" cy="1571636"/>
          </a:xfrm>
          <a:prstGeom prst="rect">
            <a:avLst/>
          </a:prstGeom>
          <a:noFill/>
        </p:spPr>
      </p:pic>
      <p:grpSp>
        <p:nvGrpSpPr>
          <p:cNvPr id="37" name="Group 6"/>
          <p:cNvGrpSpPr/>
          <p:nvPr/>
        </p:nvGrpSpPr>
        <p:grpSpPr>
          <a:xfrm>
            <a:off x="2285952" y="1214410"/>
            <a:ext cx="8358246" cy="1749867"/>
            <a:chOff x="26462" y="122936"/>
            <a:chExt cx="10294584" cy="2333156"/>
          </a:xfrm>
          <a:solidFill>
            <a:srgbClr val="800000"/>
          </a:solidFill>
        </p:grpSpPr>
        <p:sp>
          <p:nvSpPr>
            <p:cNvPr id="40" name="AutoShape 9"/>
            <p:cNvSpPr/>
            <p:nvPr/>
          </p:nvSpPr>
          <p:spPr>
            <a:xfrm rot="82336">
              <a:off x="26462" y="122936"/>
              <a:ext cx="10294584" cy="2333156"/>
            </a:xfrm>
            <a:prstGeom prst="rect">
              <a:avLst/>
            </a:prstGeom>
            <a:grpFill/>
          </p:spPr>
        </p:sp>
        <p:sp>
          <p:nvSpPr>
            <p:cNvPr id="43" name="TextBox 10"/>
            <p:cNvSpPr txBox="1"/>
            <p:nvPr/>
          </p:nvSpPr>
          <p:spPr>
            <a:xfrm rot="82336">
              <a:off x="395375" y="533568"/>
              <a:ext cx="9652341" cy="1658573"/>
            </a:xfrm>
            <a:prstGeom prst="rect">
              <a:avLst/>
            </a:prstGeom>
            <a:grpFill/>
          </p:spPr>
          <p:txBody>
            <a:bodyPr wrap="square" lIns="0" tIns="0" rIns="0" bIns="0" rtlCol="0" anchor="t">
              <a:spAutoFit/>
            </a:bodyPr>
            <a:lstStyle/>
            <a:p>
              <a:pPr algn="ctr">
                <a:lnSpc>
                  <a:spcPts val="9711"/>
                </a:lnSpc>
              </a:pPr>
              <a:r>
                <a:rPr lang="tr-TR" sz="8000" b="1" spc="-88" dirty="0">
                  <a:solidFill>
                    <a:srgbClr val="FFFFFF"/>
                  </a:solidFill>
                  <a:latin typeface="Calisto MT" pitchFamily="18" charset="0"/>
                </a:rPr>
                <a:t>UNUTMAYIN !</a:t>
              </a:r>
              <a:endParaRPr lang="en-US" sz="8000" b="1" spc="-88" dirty="0">
                <a:solidFill>
                  <a:srgbClr val="FFFFFF"/>
                </a:solidFill>
                <a:latin typeface="Calisto MT" pitchFamily="18" charset="0"/>
              </a:endParaRPr>
            </a:p>
          </p:txBody>
        </p:sp>
      </p:grpSp>
      <p:sp>
        <p:nvSpPr>
          <p:cNvPr id="44" name="Freeform 19"/>
          <p:cNvSpPr/>
          <p:nvPr/>
        </p:nvSpPr>
        <p:spPr>
          <a:xfrm>
            <a:off x="1928762" y="6500822"/>
            <a:ext cx="14522040" cy="1511344"/>
          </a:xfrm>
          <a:custGeom>
            <a:avLst/>
            <a:gdLst/>
            <a:ahLst/>
            <a:cxnLst/>
            <a:rect l="l" t="t" r="r" b="b"/>
            <a:pathLst>
              <a:path w="4746035" h="4003384">
                <a:moveTo>
                  <a:pt x="4743495" y="645160"/>
                </a:moveTo>
                <a:cubicBezTo>
                  <a:pt x="4746035" y="488950"/>
                  <a:pt x="4724445" y="30480"/>
                  <a:pt x="4724445" y="30480"/>
                </a:cubicBezTo>
                <a:cubicBezTo>
                  <a:pt x="4724445" y="30480"/>
                  <a:pt x="4339635" y="40640"/>
                  <a:pt x="3590655" y="40640"/>
                </a:cubicBezTo>
                <a:cubicBezTo>
                  <a:pt x="343536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3155024"/>
                  <a:pt x="21590" y="3346794"/>
                </a:cubicBezTo>
                <a:cubicBezTo>
                  <a:pt x="6350" y="3591904"/>
                  <a:pt x="0" y="3965284"/>
                  <a:pt x="0" y="3965284"/>
                </a:cubicBezTo>
                <a:cubicBezTo>
                  <a:pt x="204470" y="3995764"/>
                  <a:pt x="450850" y="4003384"/>
                  <a:pt x="657860" y="4000844"/>
                </a:cubicBezTo>
                <a:cubicBezTo>
                  <a:pt x="891540" y="4000844"/>
                  <a:pt x="3255238" y="4000844"/>
                  <a:pt x="3255238" y="4000844"/>
                </a:cubicBezTo>
                <a:lnTo>
                  <a:pt x="4704125" y="3986874"/>
                </a:lnTo>
                <a:cubicBezTo>
                  <a:pt x="4704125" y="3986874"/>
                  <a:pt x="4743495" y="3284564"/>
                  <a:pt x="4743495" y="3158834"/>
                </a:cubicBezTo>
                <a:cubicBezTo>
                  <a:pt x="4743495" y="2984844"/>
                  <a:pt x="4740955" y="803910"/>
                  <a:pt x="4743495" y="645160"/>
                </a:cubicBezTo>
                <a:close/>
              </a:path>
            </a:pathLst>
          </a:custGeom>
          <a:solidFill>
            <a:schemeClr val="bg2">
              <a:lumMod val="90000"/>
            </a:schemeClr>
          </a:solidFill>
        </p:spPr>
      </p:sp>
      <p:sp>
        <p:nvSpPr>
          <p:cNvPr id="5" name="TextBox 5"/>
          <p:cNvSpPr txBox="1"/>
          <p:nvPr/>
        </p:nvSpPr>
        <p:spPr>
          <a:xfrm>
            <a:off x="2357390" y="4286244"/>
            <a:ext cx="13930410" cy="4319131"/>
          </a:xfrm>
          <a:prstGeom prst="rect">
            <a:avLst/>
          </a:prstGeom>
        </p:spPr>
        <p:txBody>
          <a:bodyPr wrap="square" lIns="0" tIns="0" rIns="0" bIns="0" rtlCol="0" anchor="t">
            <a:spAutoFit/>
          </a:bodyPr>
          <a:lstStyle/>
          <a:p>
            <a:pPr>
              <a:spcBef>
                <a:spcPct val="0"/>
              </a:spcBef>
              <a:buBlip>
                <a:blip r:embed="rId8"/>
              </a:buBlip>
            </a:pPr>
            <a:r>
              <a:rPr lang="tr-TR" sz="2800" dirty="0">
                <a:latin typeface="Verdana" pitchFamily="34" charset="0"/>
                <a:ea typeface="Verdana" pitchFamily="34" charset="0"/>
                <a:cs typeface="Verdana" pitchFamily="34" charset="0"/>
              </a:rPr>
              <a:t>  </a:t>
            </a:r>
            <a:r>
              <a:rPr lang="tr-TR" sz="3200" dirty="0">
                <a:ea typeface="Verdana" pitchFamily="34" charset="0"/>
                <a:cs typeface="Verdana" pitchFamily="34" charset="0"/>
              </a:rPr>
              <a:t>Sizler öğrencinizin kendisine en uygun mesleği seçmesine yardım edebilecek önemli kişilersiniz. Sizlerin düşüncelerine değer veriyor ve sizlerin tutumlarını dikkate alıyorlar. </a:t>
            </a:r>
          </a:p>
          <a:p>
            <a:pPr>
              <a:spcBef>
                <a:spcPct val="0"/>
              </a:spcBef>
              <a:buBlip>
                <a:blip r:embed="rId8"/>
              </a:buBlip>
            </a:pPr>
            <a:endParaRPr lang="tr-TR" sz="3200" dirty="0">
              <a:ea typeface="Verdana" pitchFamily="34" charset="0"/>
              <a:cs typeface="Verdana" pitchFamily="34" charset="0"/>
            </a:endParaRPr>
          </a:p>
          <a:p>
            <a:pPr>
              <a:spcBef>
                <a:spcPct val="0"/>
              </a:spcBef>
              <a:buBlip>
                <a:blip r:embed="rId8"/>
              </a:buBlip>
            </a:pPr>
            <a:endParaRPr lang="tr-TR" sz="3200" dirty="0">
              <a:ea typeface="Verdana" pitchFamily="34" charset="0"/>
              <a:cs typeface="Verdana" pitchFamily="34" charset="0"/>
            </a:endParaRPr>
          </a:p>
          <a:p>
            <a:pPr>
              <a:spcBef>
                <a:spcPct val="0"/>
              </a:spcBef>
              <a:buBlip>
                <a:blip r:embed="rId8"/>
              </a:buBlip>
            </a:pPr>
            <a:r>
              <a:rPr lang="tr-TR" sz="3200" dirty="0">
                <a:ea typeface="Verdana" pitchFamily="34" charset="0"/>
                <a:cs typeface="Verdana" pitchFamily="34" charset="0"/>
              </a:rPr>
              <a:t>  Öğrencinize yapacağınız yardım, onun ileride mutlu ve başarılı bir insan olmasına yardım edecektir.</a:t>
            </a:r>
            <a:endParaRPr lang="tr-TR" sz="2800" dirty="0">
              <a:ea typeface="Verdana" pitchFamily="34" charset="0"/>
              <a:cs typeface="Verdana" pitchFamily="34" charset="0"/>
            </a:endParaRPr>
          </a:p>
          <a:p>
            <a:pPr>
              <a:lnSpc>
                <a:spcPts val="3359"/>
              </a:lnSpc>
              <a:spcBef>
                <a:spcPct val="0"/>
              </a:spcBef>
            </a:pPr>
            <a:endParaRPr lang="tr-TR" sz="2400" dirty="0">
              <a:latin typeface="Verdana" pitchFamily="34" charset="0"/>
              <a:ea typeface="Verdana" pitchFamily="34" charset="0"/>
              <a:cs typeface="Verdana" pitchFamily="34" charset="0"/>
            </a:endParaRPr>
          </a:p>
          <a:p>
            <a:pPr lvl="0">
              <a:lnSpc>
                <a:spcPts val="3359"/>
              </a:lnSpc>
              <a:spcBef>
                <a:spcPct val="0"/>
              </a:spcBef>
            </a:pPr>
            <a:endParaRPr lang="en-US" sz="2400" u="none" dirty="0">
              <a:solidFill>
                <a:srgbClr val="000000"/>
              </a:solidFill>
              <a:latin typeface="Verdana" pitchFamily="34" charset="0"/>
              <a:ea typeface="Verdana" pitchFamily="34" charset="0"/>
              <a:cs typeface="Verdana" pitchFamily="34" charset="0"/>
            </a:endParaRPr>
          </a:p>
        </p:txBody>
      </p:sp>
      <p:pic>
        <p:nvPicPr>
          <p:cNvPr id="45" name="Picture 7"/>
          <p:cNvPicPr>
            <a:picLocks noChangeAspect="1"/>
          </p:cNvPicPr>
          <p:nvPr/>
        </p:nvPicPr>
        <p:blipFill>
          <a:blip r:embed="rId9"/>
          <a:srcRect/>
          <a:stretch>
            <a:fillRect/>
          </a:stretch>
        </p:blipFill>
        <p:spPr>
          <a:xfrm>
            <a:off x="500002" y="1785914"/>
            <a:ext cx="1263304" cy="1125489"/>
          </a:xfrm>
          <a:prstGeom prst="rect">
            <a:avLst/>
          </a:prstGeom>
        </p:spPr>
      </p:pic>
      <p:pic>
        <p:nvPicPr>
          <p:cNvPr id="46" name="Picture 3"/>
          <p:cNvPicPr>
            <a:picLocks noChangeAspect="1"/>
          </p:cNvPicPr>
          <p:nvPr/>
        </p:nvPicPr>
        <p:blipFill>
          <a:blip r:embed="rId10" cstate="print"/>
          <a:srcRect/>
          <a:stretch>
            <a:fillRect/>
          </a:stretch>
        </p:blipFill>
        <p:spPr>
          <a:xfrm>
            <a:off x="16641159" y="7000888"/>
            <a:ext cx="1646841" cy="2281518"/>
          </a:xfrm>
          <a:prstGeom prst="rect">
            <a:avLst/>
          </a:prstGeom>
        </p:spPr>
      </p:pic>
      <p:grpSp>
        <p:nvGrpSpPr>
          <p:cNvPr id="47" name="Group 26"/>
          <p:cNvGrpSpPr/>
          <p:nvPr/>
        </p:nvGrpSpPr>
        <p:grpSpPr>
          <a:xfrm rot="1357100">
            <a:off x="6591083" y="7730372"/>
            <a:ext cx="3023004" cy="3714363"/>
            <a:chOff x="0" y="0"/>
            <a:chExt cx="4030672" cy="4952484"/>
          </a:xfrm>
        </p:grpSpPr>
        <p:pic>
          <p:nvPicPr>
            <p:cNvPr id="48" name="Picture 27"/>
            <p:cNvPicPr>
              <a:picLocks noChangeAspect="1"/>
            </p:cNvPicPr>
            <p:nvPr/>
          </p:nvPicPr>
          <p:blipFill>
            <a:blip r:embed="rId5"/>
            <a:srcRect/>
            <a:stretch>
              <a:fillRect/>
            </a:stretch>
          </p:blipFill>
          <p:spPr>
            <a:xfrm rot="465462">
              <a:off x="582845" y="188589"/>
              <a:ext cx="3069140" cy="4054403"/>
            </a:xfrm>
            <a:prstGeom prst="rect">
              <a:avLst/>
            </a:prstGeom>
          </p:spPr>
        </p:pic>
        <p:pic>
          <p:nvPicPr>
            <p:cNvPr id="49" name="Picture 28"/>
            <p:cNvPicPr>
              <a:picLocks noChangeAspect="1"/>
            </p:cNvPicPr>
            <p:nvPr/>
          </p:nvPicPr>
          <p:blipFill>
            <a:blip r:embed="rId6"/>
            <a:srcRect/>
            <a:stretch>
              <a:fillRect/>
            </a:stretch>
          </p:blipFill>
          <p:spPr>
            <a:xfrm rot="1990671">
              <a:off x="19469" y="2702694"/>
              <a:ext cx="3991735" cy="1260301"/>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pic>
        <p:nvPicPr>
          <p:cNvPr id="4098" name="Picture 2" descr="C:\Users\win7\Downloads\Geleceği Planlama\kariyer-sureci-sorulari.png"/>
          <p:cNvPicPr>
            <a:picLocks noChangeAspect="1" noChangeArrowheads="1"/>
          </p:cNvPicPr>
          <p:nvPr/>
        </p:nvPicPr>
        <p:blipFill>
          <a:blip r:embed="rId3"/>
          <a:srcRect/>
          <a:stretch>
            <a:fillRect/>
          </a:stretch>
        </p:blipFill>
        <p:spPr bwMode="auto">
          <a:xfrm>
            <a:off x="714316" y="500030"/>
            <a:ext cx="16859368" cy="9358378"/>
          </a:xfrm>
          <a:prstGeom prst="rect">
            <a:avLst/>
          </a:prstGeom>
          <a:noFill/>
        </p:spPr>
      </p:pic>
      <p:pic>
        <p:nvPicPr>
          <p:cNvPr id="51" name="Picture 2" descr="\\Rehber1\yenİ rehberlİk\LOGO\manavgat ram logo-1.png"/>
          <p:cNvPicPr>
            <a:picLocks noChangeAspect="1" noChangeArrowheads="1"/>
          </p:cNvPicPr>
          <p:nvPr/>
        </p:nvPicPr>
        <p:blipFill>
          <a:blip r:embed="rId4" cstate="print"/>
          <a:srcRect/>
          <a:stretch>
            <a:fillRect/>
          </a:stretch>
        </p:blipFill>
        <p:spPr bwMode="auto">
          <a:xfrm>
            <a:off x="1214382" y="8148469"/>
            <a:ext cx="1643074" cy="1537069"/>
          </a:xfrm>
          <a:prstGeom prst="rect">
            <a:avLst/>
          </a:prstGeom>
          <a:noFill/>
        </p:spPr>
      </p:pic>
      <p:grpSp>
        <p:nvGrpSpPr>
          <p:cNvPr id="52" name="Group 33"/>
          <p:cNvGrpSpPr/>
          <p:nvPr/>
        </p:nvGrpSpPr>
        <p:grpSpPr>
          <a:xfrm rot="21200156">
            <a:off x="15936093" y="3345884"/>
            <a:ext cx="2419583" cy="3113175"/>
            <a:chOff x="0" y="0"/>
            <a:chExt cx="3226110" cy="4150900"/>
          </a:xfrm>
        </p:grpSpPr>
        <p:pic>
          <p:nvPicPr>
            <p:cNvPr id="53" name="Picture 34"/>
            <p:cNvPicPr>
              <a:picLocks noChangeAspect="1"/>
            </p:cNvPicPr>
            <p:nvPr/>
          </p:nvPicPr>
          <p:blipFill>
            <a:blip r:embed="rId5"/>
            <a:srcRect/>
            <a:stretch>
              <a:fillRect/>
            </a:stretch>
          </p:blipFill>
          <p:spPr>
            <a:xfrm>
              <a:off x="0" y="0"/>
              <a:ext cx="3226110" cy="3963507"/>
            </a:xfrm>
            <a:prstGeom prst="rect">
              <a:avLst/>
            </a:prstGeom>
          </p:spPr>
        </p:pic>
        <p:pic>
          <p:nvPicPr>
            <p:cNvPr id="54" name="Picture 35"/>
            <p:cNvPicPr>
              <a:picLocks noChangeAspect="1"/>
            </p:cNvPicPr>
            <p:nvPr/>
          </p:nvPicPr>
          <p:blipFill>
            <a:blip r:embed="rId6"/>
            <a:srcRect/>
            <a:stretch>
              <a:fillRect/>
            </a:stretch>
          </p:blipFill>
          <p:spPr>
            <a:xfrm rot="10236637">
              <a:off x="231981" y="2989794"/>
              <a:ext cx="2938141" cy="927652"/>
            </a:xfrm>
            <a:prstGeom prst="rect">
              <a:avLst/>
            </a:prstGeom>
          </p:spPr>
        </p:pic>
      </p:grpSp>
      <p:pic>
        <p:nvPicPr>
          <p:cNvPr id="55" name="Picture 9"/>
          <p:cNvPicPr>
            <a:picLocks noChangeAspect="1"/>
          </p:cNvPicPr>
          <p:nvPr/>
        </p:nvPicPr>
        <p:blipFill>
          <a:blip r:embed="rId7"/>
          <a:srcRect/>
          <a:stretch>
            <a:fillRect/>
          </a:stretch>
        </p:blipFill>
        <p:spPr>
          <a:xfrm rot="3215950">
            <a:off x="15619636" y="2987128"/>
            <a:ext cx="4456085" cy="431835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3"/>
          <a:srcRect/>
          <a:stretch>
            <a:fillRect/>
          </a:stretch>
        </p:blipFill>
        <p:spPr>
          <a:xfrm rot="3215950">
            <a:off x="6718110" y="-1180326"/>
            <a:ext cx="4456085" cy="4318351"/>
          </a:xfrm>
          <a:prstGeom prst="rect">
            <a:avLst/>
          </a:prstGeom>
        </p:spPr>
      </p:pic>
      <p:grpSp>
        <p:nvGrpSpPr>
          <p:cNvPr id="17" name="Group 17"/>
          <p:cNvGrpSpPr/>
          <p:nvPr/>
        </p:nvGrpSpPr>
        <p:grpSpPr>
          <a:xfrm>
            <a:off x="8143868" y="2857484"/>
            <a:ext cx="4572032" cy="2978310"/>
            <a:chOff x="0" y="75609"/>
            <a:chExt cx="1721211" cy="1365062"/>
          </a:xfrm>
        </p:grpSpPr>
        <p:pic>
          <p:nvPicPr>
            <p:cNvPr id="18" name="Picture 18"/>
            <p:cNvPicPr>
              <a:picLocks noChangeAspect="1"/>
            </p:cNvPicPr>
            <p:nvPr/>
          </p:nvPicPr>
          <p:blipFill>
            <a:blip r:embed="rId4" cstate="print"/>
            <a:srcRect/>
            <a:stretch>
              <a:fillRect/>
            </a:stretch>
          </p:blipFill>
          <p:spPr>
            <a:xfrm>
              <a:off x="0" y="75609"/>
              <a:ext cx="1546812" cy="1365062"/>
            </a:xfrm>
            <a:prstGeom prst="rect">
              <a:avLst/>
            </a:prstGeom>
          </p:spPr>
        </p:pic>
        <p:pic>
          <p:nvPicPr>
            <p:cNvPr id="20" name="Picture 20"/>
            <p:cNvPicPr>
              <a:picLocks noChangeAspect="1"/>
            </p:cNvPicPr>
            <p:nvPr/>
          </p:nvPicPr>
          <p:blipFill>
            <a:blip r:embed="rId5" cstate="print"/>
            <a:srcRect/>
            <a:stretch>
              <a:fillRect/>
            </a:stretch>
          </p:blipFill>
          <p:spPr>
            <a:xfrm rot="2263513">
              <a:off x="1093394" y="169789"/>
              <a:ext cx="627817" cy="213196"/>
            </a:xfrm>
            <a:prstGeom prst="rect">
              <a:avLst/>
            </a:prstGeom>
          </p:spPr>
        </p:pic>
      </p:grpSp>
      <p:grpSp>
        <p:nvGrpSpPr>
          <p:cNvPr id="21" name="Group 21"/>
          <p:cNvGrpSpPr/>
          <p:nvPr/>
        </p:nvGrpSpPr>
        <p:grpSpPr>
          <a:xfrm>
            <a:off x="5929290" y="6000756"/>
            <a:ext cx="3143272" cy="3143272"/>
            <a:chOff x="16920" y="12081"/>
            <a:chExt cx="1546812" cy="1613897"/>
          </a:xfrm>
        </p:grpSpPr>
        <p:pic>
          <p:nvPicPr>
            <p:cNvPr id="22" name="Picture 22"/>
            <p:cNvPicPr>
              <a:picLocks noChangeAspect="1"/>
            </p:cNvPicPr>
            <p:nvPr/>
          </p:nvPicPr>
          <p:blipFill>
            <a:blip r:embed="rId4" cstate="print"/>
            <a:srcRect/>
            <a:stretch>
              <a:fillRect/>
            </a:stretch>
          </p:blipFill>
          <p:spPr>
            <a:xfrm rot="86465">
              <a:off x="16920" y="260916"/>
              <a:ext cx="1546812" cy="1365062"/>
            </a:xfrm>
            <a:prstGeom prst="rect">
              <a:avLst/>
            </a:prstGeom>
          </p:spPr>
        </p:pic>
        <p:pic>
          <p:nvPicPr>
            <p:cNvPr id="24" name="Picture 24"/>
            <p:cNvPicPr>
              <a:picLocks noChangeAspect="1"/>
            </p:cNvPicPr>
            <p:nvPr/>
          </p:nvPicPr>
          <p:blipFill>
            <a:blip r:embed="rId5" cstate="print"/>
            <a:srcRect/>
            <a:stretch>
              <a:fillRect/>
            </a:stretch>
          </p:blipFill>
          <p:spPr>
            <a:xfrm rot="-5896962">
              <a:off x="-80725" y="219392"/>
              <a:ext cx="627817" cy="213196"/>
            </a:xfrm>
            <a:prstGeom prst="rect">
              <a:avLst/>
            </a:prstGeom>
          </p:spPr>
        </p:pic>
      </p:grpSp>
      <p:grpSp>
        <p:nvGrpSpPr>
          <p:cNvPr id="25" name="Group 25"/>
          <p:cNvGrpSpPr/>
          <p:nvPr/>
        </p:nvGrpSpPr>
        <p:grpSpPr>
          <a:xfrm>
            <a:off x="1000068" y="6500822"/>
            <a:ext cx="3786214" cy="2667549"/>
            <a:chOff x="16920" y="1952"/>
            <a:chExt cx="1546812" cy="1382345"/>
          </a:xfrm>
        </p:grpSpPr>
        <p:pic>
          <p:nvPicPr>
            <p:cNvPr id="26" name="Picture 26"/>
            <p:cNvPicPr>
              <a:picLocks noChangeAspect="1"/>
            </p:cNvPicPr>
            <p:nvPr/>
          </p:nvPicPr>
          <p:blipFill>
            <a:blip r:embed="rId4" cstate="print"/>
            <a:srcRect/>
            <a:stretch>
              <a:fillRect/>
            </a:stretch>
          </p:blipFill>
          <p:spPr>
            <a:xfrm rot="86465">
              <a:off x="16920" y="19235"/>
              <a:ext cx="1546812" cy="1365062"/>
            </a:xfrm>
            <a:prstGeom prst="rect">
              <a:avLst/>
            </a:prstGeom>
          </p:spPr>
        </p:pic>
        <p:pic>
          <p:nvPicPr>
            <p:cNvPr id="28" name="Picture 28"/>
            <p:cNvPicPr>
              <a:picLocks noChangeAspect="1"/>
            </p:cNvPicPr>
            <p:nvPr/>
          </p:nvPicPr>
          <p:blipFill>
            <a:blip r:embed="rId5" cstate="print"/>
            <a:srcRect/>
            <a:stretch>
              <a:fillRect/>
            </a:stretch>
          </p:blipFill>
          <p:spPr>
            <a:xfrm>
              <a:off x="490703" y="1952"/>
              <a:ext cx="627817" cy="213196"/>
            </a:xfrm>
            <a:prstGeom prst="rect">
              <a:avLst/>
            </a:prstGeom>
          </p:spPr>
        </p:pic>
      </p:grpSp>
      <p:grpSp>
        <p:nvGrpSpPr>
          <p:cNvPr id="29" name="Group 29"/>
          <p:cNvGrpSpPr/>
          <p:nvPr/>
        </p:nvGrpSpPr>
        <p:grpSpPr>
          <a:xfrm>
            <a:off x="1357258" y="3286112"/>
            <a:ext cx="5395186" cy="2500329"/>
            <a:chOff x="8903" y="107822"/>
            <a:chExt cx="1603501" cy="1324192"/>
          </a:xfrm>
        </p:grpSpPr>
        <p:pic>
          <p:nvPicPr>
            <p:cNvPr id="30" name="Picture 30"/>
            <p:cNvPicPr>
              <a:picLocks noChangeAspect="1"/>
            </p:cNvPicPr>
            <p:nvPr/>
          </p:nvPicPr>
          <p:blipFill>
            <a:blip r:embed="rId6" cstate="print"/>
            <a:srcRect/>
            <a:stretch>
              <a:fillRect/>
            </a:stretch>
          </p:blipFill>
          <p:spPr>
            <a:xfrm>
              <a:off x="111903" y="107822"/>
              <a:ext cx="1500501" cy="1324192"/>
            </a:xfrm>
            <a:prstGeom prst="rect">
              <a:avLst/>
            </a:prstGeom>
          </p:spPr>
        </p:pic>
        <p:pic>
          <p:nvPicPr>
            <p:cNvPr id="32" name="Picture 32"/>
            <p:cNvPicPr>
              <a:picLocks noChangeAspect="1"/>
            </p:cNvPicPr>
            <p:nvPr/>
          </p:nvPicPr>
          <p:blipFill>
            <a:blip r:embed="rId7" cstate="print"/>
            <a:srcRect/>
            <a:stretch>
              <a:fillRect/>
            </a:stretch>
          </p:blipFill>
          <p:spPr>
            <a:xfrm rot="19697794">
              <a:off x="8903" y="144597"/>
              <a:ext cx="609020" cy="206813"/>
            </a:xfrm>
            <a:prstGeom prst="rect">
              <a:avLst/>
            </a:prstGeom>
          </p:spPr>
        </p:pic>
      </p:grpSp>
      <p:grpSp>
        <p:nvGrpSpPr>
          <p:cNvPr id="33" name="Group 33"/>
          <p:cNvGrpSpPr/>
          <p:nvPr/>
        </p:nvGrpSpPr>
        <p:grpSpPr>
          <a:xfrm rot="1356918">
            <a:off x="14992554" y="7701712"/>
            <a:ext cx="2419583" cy="3113175"/>
            <a:chOff x="0" y="0"/>
            <a:chExt cx="3226110" cy="4150900"/>
          </a:xfrm>
        </p:grpSpPr>
        <p:pic>
          <p:nvPicPr>
            <p:cNvPr id="34" name="Picture 34"/>
            <p:cNvPicPr>
              <a:picLocks noChangeAspect="1"/>
            </p:cNvPicPr>
            <p:nvPr/>
          </p:nvPicPr>
          <p:blipFill>
            <a:blip r:embed="rId8"/>
            <a:srcRect/>
            <a:stretch>
              <a:fillRect/>
            </a:stretch>
          </p:blipFill>
          <p:spPr>
            <a:xfrm>
              <a:off x="0" y="0"/>
              <a:ext cx="3226110" cy="3963507"/>
            </a:xfrm>
            <a:prstGeom prst="rect">
              <a:avLst/>
            </a:prstGeom>
          </p:spPr>
        </p:pic>
        <p:pic>
          <p:nvPicPr>
            <p:cNvPr id="35" name="Picture 35"/>
            <p:cNvPicPr>
              <a:picLocks noChangeAspect="1"/>
            </p:cNvPicPr>
            <p:nvPr/>
          </p:nvPicPr>
          <p:blipFill>
            <a:blip r:embed="rId9"/>
            <a:srcRect/>
            <a:stretch>
              <a:fillRect/>
            </a:stretch>
          </p:blipFill>
          <p:spPr>
            <a:xfrm rot="10236637">
              <a:off x="231981" y="2989794"/>
              <a:ext cx="2938141" cy="927652"/>
            </a:xfrm>
            <a:prstGeom prst="rect">
              <a:avLst/>
            </a:prstGeom>
          </p:spPr>
        </p:pic>
      </p:grpSp>
      <p:sp>
        <p:nvSpPr>
          <p:cNvPr id="6" name="AutoShape 6"/>
          <p:cNvSpPr/>
          <p:nvPr/>
        </p:nvSpPr>
        <p:spPr>
          <a:xfrm rot="-13234">
            <a:off x="1287998" y="1156714"/>
            <a:ext cx="7141638" cy="1145627"/>
          </a:xfrm>
          <a:prstGeom prst="roundRect">
            <a:avLst/>
          </a:prstGeom>
          <a:solidFill>
            <a:srgbClr val="660033"/>
          </a:solidFill>
        </p:spPr>
      </p:sp>
      <p:sp>
        <p:nvSpPr>
          <p:cNvPr id="7" name="TextBox 7"/>
          <p:cNvSpPr txBox="1"/>
          <p:nvPr/>
        </p:nvSpPr>
        <p:spPr>
          <a:xfrm rot="-13234">
            <a:off x="1787394" y="1369518"/>
            <a:ext cx="6356359" cy="795089"/>
          </a:xfrm>
          <a:prstGeom prst="rect">
            <a:avLst/>
          </a:prstGeom>
        </p:spPr>
        <p:txBody>
          <a:bodyPr wrap="square" lIns="0" tIns="0" rIns="0" bIns="0" rtlCol="0" anchor="t">
            <a:spAutoFit/>
          </a:bodyPr>
          <a:lstStyle/>
          <a:p>
            <a:pPr>
              <a:lnSpc>
                <a:spcPts val="6195"/>
              </a:lnSpc>
            </a:pPr>
            <a:r>
              <a:rPr lang="tr-TR" sz="5631" b="1" spc="-56" dirty="0">
                <a:solidFill>
                  <a:srgbClr val="FFFFFF"/>
                </a:solidFill>
                <a:latin typeface="Calisto MT" pitchFamily="18" charset="0"/>
              </a:rPr>
              <a:t>TEŞVİK SÖZLERİ</a:t>
            </a:r>
            <a:endParaRPr lang="en-US" sz="5631" b="1" spc="-56" dirty="0">
              <a:solidFill>
                <a:srgbClr val="FFFFFF"/>
              </a:solidFill>
              <a:latin typeface="Calisto MT" pitchFamily="18" charset="0"/>
            </a:endParaRPr>
          </a:p>
        </p:txBody>
      </p:sp>
      <p:sp>
        <p:nvSpPr>
          <p:cNvPr id="36" name="TextBox 5"/>
          <p:cNvSpPr txBox="1"/>
          <p:nvPr/>
        </p:nvSpPr>
        <p:spPr>
          <a:xfrm>
            <a:off x="2285952" y="4000492"/>
            <a:ext cx="4071966" cy="1477328"/>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10"/>
              </a:buBlip>
            </a:pPr>
            <a:r>
              <a:rPr lang="tr-TR" sz="3200" b="1" dirty="0"/>
              <a:t> Bu işi yapabileceğini biliyorum.</a:t>
            </a:r>
          </a:p>
          <a:p>
            <a:r>
              <a:rPr lang="tr-TR" sz="3200" dirty="0">
                <a:latin typeface="Times New Roman" pitchFamily="18" charset="0"/>
              </a:rPr>
              <a:t> </a:t>
            </a:r>
            <a:endParaRPr lang="tr-TR" sz="3200" b="1" dirty="0">
              <a:cs typeface="Times New Roman" pitchFamily="18" charset="0"/>
            </a:endParaRPr>
          </a:p>
        </p:txBody>
      </p:sp>
      <p:sp>
        <p:nvSpPr>
          <p:cNvPr id="37" name="TextBox 5"/>
          <p:cNvSpPr txBox="1"/>
          <p:nvPr/>
        </p:nvSpPr>
        <p:spPr>
          <a:xfrm>
            <a:off x="8501058" y="3571864"/>
            <a:ext cx="3429024" cy="1969770"/>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10"/>
              </a:buBlip>
            </a:pPr>
            <a:r>
              <a:rPr lang="tr-TR" sz="3200" b="1" dirty="0"/>
              <a:t> Çaba gösterdikçe başarılı olduğunu görüyorum.</a:t>
            </a:r>
          </a:p>
          <a:p>
            <a:r>
              <a:rPr lang="tr-TR" sz="3200" dirty="0">
                <a:latin typeface="Times New Roman" pitchFamily="18" charset="0"/>
              </a:rPr>
              <a:t> </a:t>
            </a:r>
            <a:endParaRPr lang="tr-TR" sz="3200" b="1" dirty="0">
              <a:cs typeface="Times New Roman" pitchFamily="18" charset="0"/>
            </a:endParaRPr>
          </a:p>
        </p:txBody>
      </p:sp>
      <p:sp>
        <p:nvSpPr>
          <p:cNvPr id="38" name="TextBox 5"/>
          <p:cNvSpPr txBox="1"/>
          <p:nvPr/>
        </p:nvSpPr>
        <p:spPr>
          <a:xfrm>
            <a:off x="1428696" y="7286640"/>
            <a:ext cx="3357586" cy="1477328"/>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10"/>
              </a:buBlip>
            </a:pPr>
            <a:r>
              <a:rPr lang="tr-TR" sz="3200" b="1" dirty="0"/>
              <a:t> Bu yaptıklarını takdir ediyorum.</a:t>
            </a:r>
          </a:p>
          <a:p>
            <a:r>
              <a:rPr lang="tr-TR" sz="3200" dirty="0">
                <a:latin typeface="Times New Roman" pitchFamily="18" charset="0"/>
              </a:rPr>
              <a:t> </a:t>
            </a:r>
            <a:endParaRPr lang="tr-TR" sz="3200" b="1" dirty="0">
              <a:cs typeface="Times New Roman" pitchFamily="18" charset="0"/>
            </a:endParaRPr>
          </a:p>
        </p:txBody>
      </p:sp>
      <p:sp>
        <p:nvSpPr>
          <p:cNvPr id="39" name="TextBox 5"/>
          <p:cNvSpPr txBox="1"/>
          <p:nvPr/>
        </p:nvSpPr>
        <p:spPr>
          <a:xfrm>
            <a:off x="6357918" y="7215202"/>
            <a:ext cx="2571768" cy="1477328"/>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10"/>
              </a:buBlip>
            </a:pPr>
            <a:r>
              <a:rPr lang="tr-TR" sz="3200" b="1" dirty="0"/>
              <a:t> Kararına güveniyorum.</a:t>
            </a:r>
          </a:p>
          <a:p>
            <a:r>
              <a:rPr lang="tr-TR" sz="3200" dirty="0">
                <a:latin typeface="Times New Roman" pitchFamily="18" charset="0"/>
              </a:rPr>
              <a:t> </a:t>
            </a:r>
            <a:endParaRPr lang="tr-TR" sz="3200" b="1" dirty="0">
              <a:cs typeface="Times New Roman" pitchFamily="18" charset="0"/>
            </a:endParaRPr>
          </a:p>
        </p:txBody>
      </p:sp>
      <p:grpSp>
        <p:nvGrpSpPr>
          <p:cNvPr id="40" name="Group 29"/>
          <p:cNvGrpSpPr/>
          <p:nvPr/>
        </p:nvGrpSpPr>
        <p:grpSpPr>
          <a:xfrm>
            <a:off x="13573156" y="2143104"/>
            <a:ext cx="3714776" cy="4214842"/>
            <a:chOff x="8903" y="107822"/>
            <a:chExt cx="1603501" cy="1324192"/>
          </a:xfrm>
        </p:grpSpPr>
        <p:pic>
          <p:nvPicPr>
            <p:cNvPr id="41" name="Picture 30"/>
            <p:cNvPicPr>
              <a:picLocks noChangeAspect="1"/>
            </p:cNvPicPr>
            <p:nvPr/>
          </p:nvPicPr>
          <p:blipFill>
            <a:blip r:embed="rId6" cstate="print"/>
            <a:srcRect/>
            <a:stretch>
              <a:fillRect/>
            </a:stretch>
          </p:blipFill>
          <p:spPr>
            <a:xfrm>
              <a:off x="111903" y="107822"/>
              <a:ext cx="1500501" cy="1324192"/>
            </a:xfrm>
            <a:prstGeom prst="rect">
              <a:avLst/>
            </a:prstGeom>
          </p:spPr>
        </p:pic>
        <p:pic>
          <p:nvPicPr>
            <p:cNvPr id="42" name="Picture 32"/>
            <p:cNvPicPr>
              <a:picLocks noChangeAspect="1"/>
            </p:cNvPicPr>
            <p:nvPr/>
          </p:nvPicPr>
          <p:blipFill>
            <a:blip r:embed="rId7" cstate="print"/>
            <a:srcRect/>
            <a:stretch>
              <a:fillRect/>
            </a:stretch>
          </p:blipFill>
          <p:spPr>
            <a:xfrm rot="19697794">
              <a:off x="8903" y="144597"/>
              <a:ext cx="609020" cy="206813"/>
            </a:xfrm>
            <a:prstGeom prst="rect">
              <a:avLst/>
            </a:prstGeom>
          </p:spPr>
        </p:pic>
      </p:grpSp>
      <p:grpSp>
        <p:nvGrpSpPr>
          <p:cNvPr id="46" name="Group 17"/>
          <p:cNvGrpSpPr/>
          <p:nvPr/>
        </p:nvGrpSpPr>
        <p:grpSpPr>
          <a:xfrm>
            <a:off x="10072694" y="6572260"/>
            <a:ext cx="4572032" cy="3286148"/>
            <a:chOff x="0" y="75609"/>
            <a:chExt cx="1721211" cy="1365062"/>
          </a:xfrm>
        </p:grpSpPr>
        <p:pic>
          <p:nvPicPr>
            <p:cNvPr id="47" name="Picture 18"/>
            <p:cNvPicPr>
              <a:picLocks noChangeAspect="1"/>
            </p:cNvPicPr>
            <p:nvPr/>
          </p:nvPicPr>
          <p:blipFill>
            <a:blip r:embed="rId4" cstate="print"/>
            <a:srcRect/>
            <a:stretch>
              <a:fillRect/>
            </a:stretch>
          </p:blipFill>
          <p:spPr>
            <a:xfrm>
              <a:off x="0" y="75609"/>
              <a:ext cx="1546812" cy="1365062"/>
            </a:xfrm>
            <a:prstGeom prst="rect">
              <a:avLst/>
            </a:prstGeom>
          </p:spPr>
        </p:pic>
        <p:pic>
          <p:nvPicPr>
            <p:cNvPr id="48" name="Picture 20"/>
            <p:cNvPicPr>
              <a:picLocks noChangeAspect="1"/>
            </p:cNvPicPr>
            <p:nvPr/>
          </p:nvPicPr>
          <p:blipFill>
            <a:blip r:embed="rId5" cstate="print"/>
            <a:srcRect/>
            <a:stretch>
              <a:fillRect/>
            </a:stretch>
          </p:blipFill>
          <p:spPr>
            <a:xfrm rot="2263513">
              <a:off x="1093394" y="169789"/>
              <a:ext cx="627817" cy="213196"/>
            </a:xfrm>
            <a:prstGeom prst="rect">
              <a:avLst/>
            </a:prstGeom>
          </p:spPr>
        </p:pic>
      </p:grpSp>
      <p:sp>
        <p:nvSpPr>
          <p:cNvPr id="49" name="TextBox 5"/>
          <p:cNvSpPr txBox="1"/>
          <p:nvPr/>
        </p:nvSpPr>
        <p:spPr>
          <a:xfrm>
            <a:off x="14216098" y="3143236"/>
            <a:ext cx="2571768" cy="2462213"/>
          </a:xfrm>
          <a:prstGeom prst="rect">
            <a:avLst/>
          </a:prstGeom>
        </p:spPr>
        <p:txBody>
          <a:bodyPr wrap="square" lIns="0" tIns="0" rIns="0" bIns="0" rtlCol="0" anchor="t">
            <a:spAutoFit/>
          </a:bodyPr>
          <a:lstStyle/>
          <a:p>
            <a:pPr lvl="0" algn="ctr" fontAlgn="base">
              <a:spcBef>
                <a:spcPct val="20000"/>
              </a:spcBef>
              <a:spcAft>
                <a:spcPct val="0"/>
              </a:spcAft>
              <a:buClr>
                <a:schemeClr val="tx2"/>
              </a:buClr>
              <a:buBlip>
                <a:blip r:embed="rId10"/>
              </a:buBlip>
            </a:pPr>
            <a:r>
              <a:rPr lang="tr-TR" sz="3200" b="1" dirty="0"/>
              <a:t> Bu konuda ayrıntılı düşündüğün belli oluyor.</a:t>
            </a:r>
          </a:p>
          <a:p>
            <a:r>
              <a:rPr lang="tr-TR" sz="3200" dirty="0">
                <a:latin typeface="Times New Roman" pitchFamily="18" charset="0"/>
              </a:rPr>
              <a:t> </a:t>
            </a:r>
            <a:endParaRPr lang="tr-TR" sz="3200" b="1" dirty="0">
              <a:cs typeface="Times New Roman" pitchFamily="18" charset="0"/>
            </a:endParaRPr>
          </a:p>
        </p:txBody>
      </p:sp>
      <p:sp>
        <p:nvSpPr>
          <p:cNvPr id="50" name="TextBox 5"/>
          <p:cNvSpPr txBox="1"/>
          <p:nvPr/>
        </p:nvSpPr>
        <p:spPr>
          <a:xfrm>
            <a:off x="10429884" y="7215202"/>
            <a:ext cx="3429024" cy="2462213"/>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10"/>
              </a:buBlip>
            </a:pPr>
            <a:r>
              <a:rPr lang="tr-TR" sz="3200" b="1" dirty="0"/>
              <a:t> Eminim ki bu biçimde çalışmayı sürdürürsen başarılı olacaksın.</a:t>
            </a:r>
          </a:p>
          <a:p>
            <a:r>
              <a:rPr lang="tr-TR" sz="3200" dirty="0">
                <a:latin typeface="Times New Roman" pitchFamily="18" charset="0"/>
              </a:rPr>
              <a:t> </a:t>
            </a:r>
            <a:endParaRPr lang="tr-TR" sz="3200" b="1" dirty="0">
              <a:cs typeface="Times New Roman" pitchFamily="18" charset="0"/>
            </a:endParaRPr>
          </a:p>
        </p:txBody>
      </p:sp>
      <p:grpSp>
        <p:nvGrpSpPr>
          <p:cNvPr id="52" name="Group 26"/>
          <p:cNvGrpSpPr/>
          <p:nvPr/>
        </p:nvGrpSpPr>
        <p:grpSpPr>
          <a:xfrm rot="8728059">
            <a:off x="9866909" y="-727975"/>
            <a:ext cx="2411831" cy="3048123"/>
            <a:chOff x="0" y="0"/>
            <a:chExt cx="4030672" cy="4952484"/>
          </a:xfrm>
        </p:grpSpPr>
        <p:pic>
          <p:nvPicPr>
            <p:cNvPr id="53" name="Picture 27"/>
            <p:cNvPicPr>
              <a:picLocks noChangeAspect="1"/>
            </p:cNvPicPr>
            <p:nvPr/>
          </p:nvPicPr>
          <p:blipFill>
            <a:blip r:embed="rId11"/>
            <a:srcRect/>
            <a:stretch>
              <a:fillRect/>
            </a:stretch>
          </p:blipFill>
          <p:spPr>
            <a:xfrm rot="465462">
              <a:off x="582845" y="188589"/>
              <a:ext cx="3069140" cy="4054403"/>
            </a:xfrm>
            <a:prstGeom prst="rect">
              <a:avLst/>
            </a:prstGeom>
          </p:spPr>
        </p:pic>
        <p:pic>
          <p:nvPicPr>
            <p:cNvPr id="54" name="Picture 28"/>
            <p:cNvPicPr>
              <a:picLocks noChangeAspect="1"/>
            </p:cNvPicPr>
            <p:nvPr/>
          </p:nvPicPr>
          <p:blipFill>
            <a:blip r:embed="rId12"/>
            <a:srcRect/>
            <a:stretch>
              <a:fillRect/>
            </a:stretch>
          </p:blipFill>
          <p:spPr>
            <a:xfrm rot="1990671">
              <a:off x="19469" y="2702694"/>
              <a:ext cx="3991735" cy="1260301"/>
            </a:xfrm>
            <a:prstGeom prst="rect">
              <a:avLst/>
            </a:prstGeom>
          </p:spPr>
        </p:pic>
      </p:grpSp>
      <p:pic>
        <p:nvPicPr>
          <p:cNvPr id="55" name="Picture 2" descr="\\Rehber1\yenİ rehberlİk\LOGO\manavgat ram logo-1.png"/>
          <p:cNvPicPr>
            <a:picLocks noChangeAspect="1" noChangeArrowheads="1"/>
          </p:cNvPicPr>
          <p:nvPr/>
        </p:nvPicPr>
        <p:blipFill>
          <a:blip r:embed="rId13" cstate="print"/>
          <a:srcRect/>
          <a:stretch>
            <a:fillRect/>
          </a:stretch>
        </p:blipFill>
        <p:spPr bwMode="auto">
          <a:xfrm>
            <a:off x="16002048" y="500030"/>
            <a:ext cx="1643074" cy="153706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4" name="AutoShape 4"/>
          <p:cNvSpPr/>
          <p:nvPr/>
        </p:nvSpPr>
        <p:spPr>
          <a:xfrm rot="-61098">
            <a:off x="-434758" y="1068412"/>
            <a:ext cx="19149227" cy="7769223"/>
          </a:xfrm>
          <a:prstGeom prst="rect">
            <a:avLst/>
          </a:prstGeom>
          <a:solidFill>
            <a:srgbClr val="EDECE7"/>
          </a:solidFill>
        </p:spPr>
      </p:sp>
      <p:pic>
        <p:nvPicPr>
          <p:cNvPr id="9" name="Picture 9"/>
          <p:cNvPicPr>
            <a:picLocks noChangeAspect="1"/>
          </p:cNvPicPr>
          <p:nvPr/>
        </p:nvPicPr>
        <p:blipFill>
          <a:blip r:embed="rId3"/>
          <a:srcRect/>
          <a:stretch>
            <a:fillRect/>
          </a:stretch>
        </p:blipFill>
        <p:spPr>
          <a:xfrm rot="3215950">
            <a:off x="13833687" y="3915824"/>
            <a:ext cx="4456085" cy="4318351"/>
          </a:xfrm>
          <a:prstGeom prst="rect">
            <a:avLst/>
          </a:prstGeom>
        </p:spPr>
      </p:pic>
      <p:grpSp>
        <p:nvGrpSpPr>
          <p:cNvPr id="2" name="Group 10"/>
          <p:cNvGrpSpPr/>
          <p:nvPr/>
        </p:nvGrpSpPr>
        <p:grpSpPr>
          <a:xfrm>
            <a:off x="13573156" y="5072062"/>
            <a:ext cx="3992748" cy="4905887"/>
            <a:chOff x="0" y="0"/>
            <a:chExt cx="5323664" cy="6541182"/>
          </a:xfrm>
        </p:grpSpPr>
        <p:pic>
          <p:nvPicPr>
            <p:cNvPr id="11" name="Picture 11"/>
            <p:cNvPicPr>
              <a:picLocks noChangeAspect="1"/>
            </p:cNvPicPr>
            <p:nvPr/>
          </p:nvPicPr>
          <p:blipFill>
            <a:blip r:embed="rId4"/>
            <a:srcRect/>
            <a:stretch>
              <a:fillRect/>
            </a:stretch>
          </p:blipFill>
          <p:spPr>
            <a:xfrm rot="465462">
              <a:off x="769815" y="249087"/>
              <a:ext cx="4053683" cy="5355008"/>
            </a:xfrm>
            <a:prstGeom prst="rect">
              <a:avLst/>
            </a:prstGeom>
          </p:spPr>
        </p:pic>
        <p:pic>
          <p:nvPicPr>
            <p:cNvPr id="12" name="Picture 12"/>
            <p:cNvPicPr>
              <a:picLocks noChangeAspect="1"/>
            </p:cNvPicPr>
            <p:nvPr/>
          </p:nvPicPr>
          <p:blipFill>
            <a:blip r:embed="rId5"/>
            <a:srcRect/>
            <a:stretch>
              <a:fillRect/>
            </a:stretch>
          </p:blipFill>
          <p:spPr>
            <a:xfrm rot="1990671">
              <a:off x="25714" y="3569687"/>
              <a:ext cx="5272236" cy="1664591"/>
            </a:xfrm>
            <a:prstGeom prst="rect">
              <a:avLst/>
            </a:prstGeom>
          </p:spPr>
        </p:pic>
      </p:grpSp>
      <p:sp>
        <p:nvSpPr>
          <p:cNvPr id="10" name="9 Yuvarlatılmış Dikdörtgen"/>
          <p:cNvSpPr/>
          <p:nvPr/>
        </p:nvSpPr>
        <p:spPr>
          <a:xfrm>
            <a:off x="2071638" y="2428856"/>
            <a:ext cx="13501782" cy="250033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14" name="13 Yuvarlatılmış Dikdörtgen"/>
          <p:cNvSpPr/>
          <p:nvPr/>
        </p:nvSpPr>
        <p:spPr>
          <a:xfrm>
            <a:off x="9644066" y="5857880"/>
            <a:ext cx="4429156" cy="7143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3" name="TextBox 5"/>
          <p:cNvSpPr txBox="1"/>
          <p:nvPr/>
        </p:nvSpPr>
        <p:spPr>
          <a:xfrm>
            <a:off x="2214514" y="2714608"/>
            <a:ext cx="12858840" cy="5490734"/>
          </a:xfrm>
          <a:prstGeom prst="rect">
            <a:avLst/>
          </a:prstGeom>
        </p:spPr>
        <p:txBody>
          <a:bodyPr wrap="square" lIns="0" tIns="0" rIns="0" bIns="0" rtlCol="0" anchor="t">
            <a:spAutoFit/>
          </a:bodyPr>
          <a:lstStyle/>
          <a:p>
            <a:pPr algn="ctr">
              <a:lnSpc>
                <a:spcPct val="150000"/>
              </a:lnSpc>
            </a:pPr>
            <a:r>
              <a:rPr lang="tr-TR" sz="4000" b="1" dirty="0">
                <a:latin typeface="Comic Sans MS" pitchFamily="66" charset="0"/>
              </a:rPr>
              <a:t>“HİÇBİR İŞİN GELECEĞİ YOKTUR, </a:t>
            </a:r>
          </a:p>
          <a:p>
            <a:pPr algn="ctr">
              <a:lnSpc>
                <a:spcPct val="150000"/>
              </a:lnSpc>
            </a:pPr>
            <a:r>
              <a:rPr lang="tr-TR" sz="4000" b="1" dirty="0">
                <a:latin typeface="Comic Sans MS" pitchFamily="66" charset="0"/>
              </a:rPr>
              <a:t>O İŞİ YAPAN KİŞİNİN GELECEĞİ VARDIR.”</a:t>
            </a:r>
            <a:endParaRPr lang="tr-TR" sz="3200" b="1" dirty="0">
              <a:latin typeface="Comic Sans MS" pitchFamily="66" charset="0"/>
            </a:endParaRPr>
          </a:p>
          <a:p>
            <a:r>
              <a:rPr lang="tr-TR" sz="3200" b="1" dirty="0">
                <a:latin typeface="Comic Sans MS" pitchFamily="66" charset="0"/>
              </a:rPr>
              <a:t>      </a:t>
            </a:r>
          </a:p>
          <a:p>
            <a:endParaRPr lang="tr-TR" sz="3200" b="1" dirty="0">
              <a:latin typeface="Comic Sans MS" pitchFamily="66" charset="0"/>
            </a:endParaRPr>
          </a:p>
          <a:p>
            <a:endParaRPr lang="tr-TR" sz="3200" b="1" dirty="0">
              <a:latin typeface="Comic Sans MS" pitchFamily="66" charset="0"/>
            </a:endParaRPr>
          </a:p>
          <a:p>
            <a:r>
              <a:rPr lang="tr-TR" sz="3200" b="1" dirty="0">
                <a:latin typeface="Comic Sans MS" pitchFamily="66" charset="0"/>
              </a:rPr>
              <a:t>                                            </a:t>
            </a:r>
            <a:r>
              <a:rPr lang="tr-TR" sz="3200" b="1" dirty="0" err="1">
                <a:latin typeface="Comic Sans MS" pitchFamily="66" charset="0"/>
              </a:rPr>
              <a:t>Dr.George</a:t>
            </a:r>
            <a:r>
              <a:rPr lang="tr-TR" sz="3200" b="1" dirty="0">
                <a:latin typeface="Comic Sans MS" pitchFamily="66" charset="0"/>
              </a:rPr>
              <a:t> W.</a:t>
            </a:r>
            <a:r>
              <a:rPr lang="tr-TR" sz="3200" b="1" dirty="0" err="1">
                <a:latin typeface="Comic Sans MS" pitchFamily="66" charset="0"/>
              </a:rPr>
              <a:t>Crane</a:t>
            </a:r>
            <a:endParaRPr lang="tr-TR" sz="3200" b="1" dirty="0"/>
          </a:p>
          <a:p>
            <a:pPr fontAlgn="base">
              <a:spcBef>
                <a:spcPct val="20000"/>
              </a:spcBef>
              <a:spcAft>
                <a:spcPct val="0"/>
              </a:spcAft>
              <a:buClr>
                <a:schemeClr val="tx2"/>
              </a:buClr>
            </a:pPr>
            <a:endParaRPr lang="tr-TR" sz="3200" b="1" dirty="0">
              <a:solidFill>
                <a:srgbClr val="990099"/>
              </a:solidFill>
            </a:endParaRPr>
          </a:p>
          <a:p>
            <a:pPr lvl="0" fontAlgn="base">
              <a:spcBef>
                <a:spcPct val="20000"/>
              </a:spcBef>
              <a:spcAft>
                <a:spcPct val="0"/>
              </a:spcAft>
              <a:buClr>
                <a:schemeClr val="tx2"/>
              </a:buClr>
            </a:pPr>
            <a:endParaRPr lang="tr-TR" sz="3200" b="1" dirty="0"/>
          </a:p>
          <a:p>
            <a:r>
              <a:rPr lang="tr-TR" sz="3200" dirty="0">
                <a:latin typeface="Times New Roman" pitchFamily="18" charset="0"/>
              </a:rPr>
              <a:t> </a:t>
            </a:r>
            <a:endParaRPr lang="tr-TR" sz="3200" b="1" dirty="0">
              <a:cs typeface="Times New Roman" pitchFamily="18" charset="0"/>
            </a:endParaRPr>
          </a:p>
        </p:txBody>
      </p:sp>
      <p:grpSp>
        <p:nvGrpSpPr>
          <p:cNvPr id="16" name="Group 26"/>
          <p:cNvGrpSpPr/>
          <p:nvPr/>
        </p:nvGrpSpPr>
        <p:grpSpPr>
          <a:xfrm rot="8728059">
            <a:off x="2008731" y="-513661"/>
            <a:ext cx="2411831" cy="3048123"/>
            <a:chOff x="0" y="0"/>
            <a:chExt cx="4030672" cy="4952484"/>
          </a:xfrm>
        </p:grpSpPr>
        <p:pic>
          <p:nvPicPr>
            <p:cNvPr id="17" name="Picture 27"/>
            <p:cNvPicPr>
              <a:picLocks noChangeAspect="1"/>
            </p:cNvPicPr>
            <p:nvPr/>
          </p:nvPicPr>
          <p:blipFill>
            <a:blip r:embed="rId4"/>
            <a:srcRect/>
            <a:stretch>
              <a:fillRect/>
            </a:stretch>
          </p:blipFill>
          <p:spPr>
            <a:xfrm rot="465462">
              <a:off x="582845" y="188589"/>
              <a:ext cx="3069140" cy="4054403"/>
            </a:xfrm>
            <a:prstGeom prst="rect">
              <a:avLst/>
            </a:prstGeom>
          </p:spPr>
        </p:pic>
        <p:pic>
          <p:nvPicPr>
            <p:cNvPr id="18" name="Picture 28"/>
            <p:cNvPicPr>
              <a:picLocks noChangeAspect="1"/>
            </p:cNvPicPr>
            <p:nvPr/>
          </p:nvPicPr>
          <p:blipFill>
            <a:blip r:embed="rId5"/>
            <a:srcRect/>
            <a:stretch>
              <a:fillRect/>
            </a:stretch>
          </p:blipFill>
          <p:spPr>
            <a:xfrm rot="1990671">
              <a:off x="19469" y="2702694"/>
              <a:ext cx="3991735" cy="1260301"/>
            </a:xfrm>
            <a:prstGeom prst="rect">
              <a:avLst/>
            </a:prstGeom>
          </p:spPr>
        </p:pic>
      </p:grpSp>
      <p:grpSp>
        <p:nvGrpSpPr>
          <p:cNvPr id="19" name="Group 13"/>
          <p:cNvGrpSpPr/>
          <p:nvPr/>
        </p:nvGrpSpPr>
        <p:grpSpPr>
          <a:xfrm rot="8637623">
            <a:off x="-1100112" y="6137169"/>
            <a:ext cx="4062523" cy="3193161"/>
            <a:chOff x="0" y="0"/>
            <a:chExt cx="5416698" cy="4257548"/>
          </a:xfrm>
        </p:grpSpPr>
        <p:pic>
          <p:nvPicPr>
            <p:cNvPr id="20" name="Picture 14"/>
            <p:cNvPicPr>
              <a:picLocks noChangeAspect="1"/>
            </p:cNvPicPr>
            <p:nvPr/>
          </p:nvPicPr>
          <p:blipFill>
            <a:blip r:embed="rId6"/>
            <a:srcRect/>
            <a:stretch>
              <a:fillRect/>
            </a:stretch>
          </p:blipFill>
          <p:spPr>
            <a:xfrm rot="5493059">
              <a:off x="463281" y="151985"/>
              <a:ext cx="3630898" cy="4460818"/>
            </a:xfrm>
            <a:prstGeom prst="rect">
              <a:avLst/>
            </a:prstGeom>
          </p:spPr>
        </p:pic>
        <p:pic>
          <p:nvPicPr>
            <p:cNvPr id="21" name="Picture 15"/>
            <p:cNvPicPr>
              <a:picLocks noChangeAspect="1"/>
            </p:cNvPicPr>
            <p:nvPr/>
          </p:nvPicPr>
          <p:blipFill>
            <a:blip r:embed="rId5"/>
            <a:srcRect/>
            <a:stretch>
              <a:fillRect/>
            </a:stretch>
          </p:blipFill>
          <p:spPr>
            <a:xfrm rot="3479357">
              <a:off x="1881073" y="1375826"/>
              <a:ext cx="3933283" cy="1241846"/>
            </a:xfrm>
            <a:prstGeom prst="rect">
              <a:avLst/>
            </a:prstGeom>
          </p:spPr>
        </p:pic>
      </p:grpSp>
      <p:pic>
        <p:nvPicPr>
          <p:cNvPr id="22" name="Picture 9"/>
          <p:cNvPicPr>
            <a:picLocks noChangeAspect="1"/>
          </p:cNvPicPr>
          <p:nvPr/>
        </p:nvPicPr>
        <p:blipFill>
          <a:blip r:embed="rId3"/>
          <a:srcRect/>
          <a:stretch>
            <a:fillRect/>
          </a:stretch>
        </p:blipFill>
        <p:spPr>
          <a:xfrm rot="3215950">
            <a:off x="-25286" y="5344584"/>
            <a:ext cx="4456085" cy="43183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430613" y="545933"/>
            <a:ext cx="19149227" cy="9280647"/>
          </a:xfrm>
          <a:prstGeom prst="rect">
            <a:avLst/>
          </a:prstGeom>
          <a:solidFill>
            <a:schemeClr val="bg2"/>
          </a:solidFill>
        </p:spPr>
      </p:sp>
      <p:sp>
        <p:nvSpPr>
          <p:cNvPr id="6" name="AutoShape 6"/>
          <p:cNvSpPr/>
          <p:nvPr/>
        </p:nvSpPr>
        <p:spPr>
          <a:xfrm rot="271">
            <a:off x="4214840" y="3500771"/>
            <a:ext cx="8759295" cy="1557281"/>
          </a:xfrm>
          <a:prstGeom prst="rect">
            <a:avLst/>
          </a:prstGeom>
          <a:solidFill>
            <a:schemeClr val="accent4">
              <a:lumMod val="75000"/>
            </a:schemeClr>
          </a:solidFill>
        </p:spPr>
      </p:sp>
      <p:sp>
        <p:nvSpPr>
          <p:cNvPr id="7" name="TextBox 7"/>
          <p:cNvSpPr txBox="1"/>
          <p:nvPr/>
        </p:nvSpPr>
        <p:spPr>
          <a:xfrm rot="271">
            <a:off x="4929202" y="3715016"/>
            <a:ext cx="6995455" cy="1134606"/>
          </a:xfrm>
          <a:prstGeom prst="rect">
            <a:avLst/>
          </a:prstGeom>
        </p:spPr>
        <p:txBody>
          <a:bodyPr lIns="0" tIns="0" rIns="0" bIns="0" rtlCol="0" anchor="t">
            <a:spAutoFit/>
          </a:bodyPr>
          <a:lstStyle/>
          <a:p>
            <a:pPr algn="ctr">
              <a:lnSpc>
                <a:spcPts val="9711"/>
              </a:lnSpc>
            </a:pPr>
            <a:r>
              <a:rPr lang="tr-TR" sz="6600" spc="-88" dirty="0">
                <a:solidFill>
                  <a:srgbClr val="FFFFFF"/>
                </a:solidFill>
                <a:latin typeface="Calisto MT" pitchFamily="18" charset="0"/>
              </a:rPr>
              <a:t>Teşekkür Ederiz</a:t>
            </a:r>
            <a:endParaRPr lang="en-US" sz="6600" spc="-88" dirty="0">
              <a:solidFill>
                <a:srgbClr val="FFFFFF"/>
              </a:solidFill>
              <a:latin typeface="Calisto MT" pitchFamily="18" charset="0"/>
            </a:endParaRPr>
          </a:p>
        </p:txBody>
      </p:sp>
      <p:grpSp>
        <p:nvGrpSpPr>
          <p:cNvPr id="8" name="Group 8"/>
          <p:cNvGrpSpPr/>
          <p:nvPr/>
        </p:nvGrpSpPr>
        <p:grpSpPr>
          <a:xfrm rot="-490172">
            <a:off x="11381031" y="1709367"/>
            <a:ext cx="3198708" cy="3560767"/>
            <a:chOff x="0" y="0"/>
            <a:chExt cx="4264944" cy="4747689"/>
          </a:xfrm>
        </p:grpSpPr>
        <p:pic>
          <p:nvPicPr>
            <p:cNvPr id="9" name="Picture 9"/>
            <p:cNvPicPr>
              <a:picLocks noChangeAspect="1"/>
            </p:cNvPicPr>
            <p:nvPr/>
          </p:nvPicPr>
          <p:blipFill>
            <a:blip r:embed="rId3"/>
            <a:srcRect/>
            <a:stretch>
              <a:fillRect/>
            </a:stretch>
          </p:blipFill>
          <p:spPr>
            <a:xfrm rot="1045476">
              <a:off x="519417" y="392091"/>
              <a:ext cx="3226110" cy="3963507"/>
            </a:xfrm>
            <a:prstGeom prst="rect">
              <a:avLst/>
            </a:prstGeom>
          </p:spPr>
        </p:pic>
        <p:pic>
          <p:nvPicPr>
            <p:cNvPr id="10" name="Picture 10"/>
            <p:cNvPicPr>
              <a:picLocks noChangeAspect="1"/>
            </p:cNvPicPr>
            <p:nvPr/>
          </p:nvPicPr>
          <p:blipFill>
            <a:blip r:embed="rId4"/>
            <a:srcRect/>
            <a:stretch>
              <a:fillRect/>
            </a:stretch>
          </p:blipFill>
          <p:spPr>
            <a:xfrm rot="10606293">
              <a:off x="445526" y="3352115"/>
              <a:ext cx="2938141" cy="927652"/>
            </a:xfrm>
            <a:prstGeom prst="rect">
              <a:avLst/>
            </a:prstGeom>
          </p:spPr>
        </p:pic>
      </p:grpSp>
      <p:pic>
        <p:nvPicPr>
          <p:cNvPr id="12" name="Picture 2" descr="\\Rehber1\yenİ rehberlİk\LOGO\manavgat ram logo-1.png"/>
          <p:cNvPicPr>
            <a:picLocks noChangeAspect="1" noChangeArrowheads="1"/>
          </p:cNvPicPr>
          <p:nvPr/>
        </p:nvPicPr>
        <p:blipFill>
          <a:blip r:embed="rId5" cstate="print"/>
          <a:srcRect/>
          <a:stretch>
            <a:fillRect/>
          </a:stretch>
        </p:blipFill>
        <p:spPr bwMode="auto">
          <a:xfrm>
            <a:off x="7500926" y="5786442"/>
            <a:ext cx="2071702" cy="1938044"/>
          </a:xfrm>
          <a:prstGeom prst="rect">
            <a:avLst/>
          </a:prstGeom>
          <a:noFill/>
        </p:spPr>
      </p:pic>
      <p:pic>
        <p:nvPicPr>
          <p:cNvPr id="39" name="Picture 11"/>
          <p:cNvPicPr>
            <a:picLocks noChangeAspect="1"/>
          </p:cNvPicPr>
          <p:nvPr/>
        </p:nvPicPr>
        <p:blipFill>
          <a:blip r:embed="rId6"/>
          <a:srcRect/>
          <a:stretch>
            <a:fillRect/>
          </a:stretch>
        </p:blipFill>
        <p:spPr>
          <a:xfrm>
            <a:off x="15287668" y="357154"/>
            <a:ext cx="3956194" cy="3380747"/>
          </a:xfrm>
          <a:prstGeom prst="rect">
            <a:avLst/>
          </a:prstGeom>
        </p:spPr>
      </p:pic>
      <p:pic>
        <p:nvPicPr>
          <p:cNvPr id="40" name="Picture 11"/>
          <p:cNvPicPr>
            <a:picLocks noChangeAspect="1"/>
          </p:cNvPicPr>
          <p:nvPr/>
        </p:nvPicPr>
        <p:blipFill>
          <a:blip r:embed="rId6"/>
          <a:srcRect/>
          <a:stretch>
            <a:fillRect/>
          </a:stretch>
        </p:blipFill>
        <p:spPr>
          <a:xfrm>
            <a:off x="-357254" y="6715136"/>
            <a:ext cx="3956194" cy="3380747"/>
          </a:xfrm>
          <a:prstGeom prst="rect">
            <a:avLst/>
          </a:prstGeom>
        </p:spPr>
      </p:pic>
      <p:sp>
        <p:nvSpPr>
          <p:cNvPr id="11" name="TextBox 6"/>
          <p:cNvSpPr txBox="1"/>
          <p:nvPr/>
        </p:nvSpPr>
        <p:spPr>
          <a:xfrm>
            <a:off x="5714976" y="9001152"/>
            <a:ext cx="6500858" cy="384721"/>
          </a:xfrm>
          <a:prstGeom prst="rect">
            <a:avLst/>
          </a:prstGeom>
          <a:solidFill>
            <a:schemeClr val="accent1">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2974"/>
              </a:lnSpc>
            </a:pPr>
            <a:r>
              <a:rPr lang="tr-TR" sz="2478" dirty="0">
                <a:solidFill>
                  <a:srgbClr val="000000"/>
                </a:solidFill>
                <a:ea typeface="Verdana" pitchFamily="34" charset="0"/>
                <a:cs typeface="Verdana" pitchFamily="34" charset="0"/>
              </a:rPr>
              <a:t>Manavgat Rehberlik ve Araştırma Merkezi</a:t>
            </a:r>
            <a:endParaRPr lang="en-US" sz="2478" dirty="0">
              <a:solidFill>
                <a:srgbClr val="000000"/>
              </a:solidFill>
              <a:ea typeface="Verdana" pitchFamily="34" charset="0"/>
              <a:cs typeface="Verdan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AutoShape 4"/>
          <p:cNvSpPr/>
          <p:nvPr/>
        </p:nvSpPr>
        <p:spPr>
          <a:xfrm rot="-61098">
            <a:off x="6653446" y="2348101"/>
            <a:ext cx="11790480" cy="6834574"/>
          </a:xfrm>
          <a:prstGeom prst="rect">
            <a:avLst/>
          </a:prstGeom>
          <a:solidFill>
            <a:srgbClr val="EDECE7"/>
          </a:solidFill>
        </p:spPr>
      </p:sp>
      <p:pic>
        <p:nvPicPr>
          <p:cNvPr id="13" name="Picture 13"/>
          <p:cNvPicPr>
            <a:picLocks noChangeAspect="1"/>
          </p:cNvPicPr>
          <p:nvPr/>
        </p:nvPicPr>
        <p:blipFill>
          <a:blip r:embed="rId3" cstate="print"/>
          <a:srcRect/>
          <a:stretch>
            <a:fillRect/>
          </a:stretch>
        </p:blipFill>
        <p:spPr>
          <a:xfrm rot="88184">
            <a:off x="6664535" y="2517186"/>
            <a:ext cx="1338288" cy="1644183"/>
          </a:xfrm>
          <a:prstGeom prst="rect">
            <a:avLst/>
          </a:prstGeom>
        </p:spPr>
      </p:pic>
      <p:pic>
        <p:nvPicPr>
          <p:cNvPr id="14" name="Picture 14"/>
          <p:cNvPicPr>
            <a:picLocks noChangeAspect="1"/>
          </p:cNvPicPr>
          <p:nvPr/>
        </p:nvPicPr>
        <p:blipFill>
          <a:blip r:embed="rId4" cstate="print"/>
          <a:srcRect/>
          <a:stretch>
            <a:fillRect/>
          </a:stretch>
        </p:blipFill>
        <p:spPr>
          <a:xfrm rot="-1085178">
            <a:off x="17362162" y="7362775"/>
            <a:ext cx="1203802" cy="1590249"/>
          </a:xfrm>
          <a:prstGeom prst="rect">
            <a:avLst/>
          </a:prstGeom>
        </p:spPr>
      </p:pic>
      <p:sp>
        <p:nvSpPr>
          <p:cNvPr id="50" name="AutoShape 6"/>
          <p:cNvSpPr/>
          <p:nvPr/>
        </p:nvSpPr>
        <p:spPr>
          <a:xfrm rot="271">
            <a:off x="642943" y="2714817"/>
            <a:ext cx="5286418" cy="1642656"/>
          </a:xfrm>
          <a:prstGeom prst="rect">
            <a:avLst/>
          </a:prstGeom>
          <a:solidFill>
            <a:schemeClr val="accent3"/>
          </a:solidFill>
        </p:spPr>
      </p:sp>
      <p:sp>
        <p:nvSpPr>
          <p:cNvPr id="51" name="TextBox 7"/>
          <p:cNvSpPr txBox="1"/>
          <p:nvPr/>
        </p:nvSpPr>
        <p:spPr>
          <a:xfrm rot="271">
            <a:off x="714362" y="3000563"/>
            <a:ext cx="5143478" cy="1137234"/>
          </a:xfrm>
          <a:prstGeom prst="rect">
            <a:avLst/>
          </a:prstGeom>
        </p:spPr>
        <p:txBody>
          <a:bodyPr wrap="square" lIns="0" tIns="0" rIns="0" bIns="0" rtlCol="0" anchor="t">
            <a:spAutoFit/>
          </a:bodyPr>
          <a:lstStyle/>
          <a:p>
            <a:pPr algn="ctr">
              <a:lnSpc>
                <a:spcPts val="9711"/>
              </a:lnSpc>
            </a:pPr>
            <a:r>
              <a:rPr lang="tr-TR" sz="6600" b="1" spc="-88" dirty="0">
                <a:solidFill>
                  <a:srgbClr val="002060"/>
                </a:solidFill>
                <a:latin typeface="Algerian" pitchFamily="82" charset="0"/>
              </a:rPr>
              <a:t>KAYNAKÇA</a:t>
            </a:r>
            <a:endParaRPr lang="en-US" sz="6600" b="1" spc="-88" dirty="0">
              <a:solidFill>
                <a:srgbClr val="002060"/>
              </a:solidFill>
              <a:latin typeface="Algerian" pitchFamily="82" charset="0"/>
            </a:endParaRPr>
          </a:p>
        </p:txBody>
      </p:sp>
      <p:sp>
        <p:nvSpPr>
          <p:cNvPr id="52" name="TextBox 10"/>
          <p:cNvSpPr txBox="1"/>
          <p:nvPr/>
        </p:nvSpPr>
        <p:spPr>
          <a:xfrm>
            <a:off x="7929554" y="4286244"/>
            <a:ext cx="9144064" cy="3262432"/>
          </a:xfrm>
          <a:prstGeom prst="rect">
            <a:avLst/>
          </a:prstGeom>
        </p:spPr>
        <p:txBody>
          <a:bodyPr wrap="square" lIns="0" tIns="0" rIns="0" bIns="0" rtlCol="0" anchor="t">
            <a:spAutoFit/>
          </a:bodyPr>
          <a:lstStyle/>
          <a:p>
            <a:pPr lvl="0">
              <a:buBlip>
                <a:blip r:embed="rId5"/>
              </a:buBlip>
            </a:pPr>
            <a:r>
              <a:rPr lang="tr-TR" u="sng" dirty="0">
                <a:hlinkClick r:id="rId6"/>
              </a:rPr>
              <a:t>http://eskipazarscdiho.meb.k12.tr/meb_iys_dosyalar/78/03/747634/dosyalar/2019_10/28110852_geleceYi_planlama_etkinlikler.pdf</a:t>
            </a:r>
            <a:r>
              <a:rPr lang="tr-TR" dirty="0"/>
              <a:t>  sitesinden 09.11.2020 tarihinde erişim sağlandı.</a:t>
            </a:r>
          </a:p>
          <a:p>
            <a:pPr>
              <a:buBlip>
                <a:blip r:embed="rId5"/>
              </a:buBlip>
            </a:pPr>
            <a:r>
              <a:rPr lang="tr-TR" u="sng" dirty="0">
                <a:hlinkClick r:id="rId7"/>
              </a:rPr>
              <a:t>http://pegem.net/dosyalar/dokuman/26032012182225Mesleki%20Rehberlik.pdf</a:t>
            </a:r>
            <a:r>
              <a:rPr lang="tr-TR" dirty="0"/>
              <a:t>  sitesinden 09.11.2020 tarihinde erişim sağlandı.</a:t>
            </a:r>
            <a:endParaRPr lang="tr-TR" u="sng" dirty="0"/>
          </a:p>
          <a:p>
            <a:pPr lvl="0">
              <a:buBlip>
                <a:blip r:embed="rId5"/>
              </a:buBlip>
            </a:pPr>
            <a:r>
              <a:rPr lang="tr-TR" u="sng" dirty="0">
                <a:hlinkClick r:id="rId8"/>
              </a:rPr>
              <a:t>https://slideplayer.biz.tr/slide/2537292/</a:t>
            </a:r>
            <a:r>
              <a:rPr lang="tr-TR" u="sng" dirty="0"/>
              <a:t> </a:t>
            </a:r>
            <a:r>
              <a:rPr lang="tr-TR" dirty="0"/>
              <a:t>sitesinden 09.11.2020 tarihinde erişim sağlandı.</a:t>
            </a:r>
          </a:p>
          <a:p>
            <a:pPr lvl="0">
              <a:buBlip>
                <a:blip r:embed="rId5"/>
              </a:buBlip>
            </a:pPr>
            <a:r>
              <a:rPr lang="tr-TR" u="sng" dirty="0">
                <a:hlinkClick r:id="rId9"/>
              </a:rPr>
              <a:t>https://slideplayer.biz.tr/slide/1891540/</a:t>
            </a:r>
            <a:r>
              <a:rPr lang="tr-TR" u="sng" dirty="0"/>
              <a:t> </a:t>
            </a:r>
            <a:r>
              <a:rPr lang="tr-TR" dirty="0"/>
              <a:t>sitesinden 09.11.2020 tarihinde erişim sağlandı.</a:t>
            </a:r>
          </a:p>
          <a:p>
            <a:pPr lvl="0">
              <a:buBlip>
                <a:blip r:embed="rId5"/>
              </a:buBlip>
            </a:pPr>
            <a:r>
              <a:rPr lang="tr-TR" u="sng" dirty="0">
                <a:hlinkClick r:id="rId10"/>
              </a:rPr>
              <a:t>https://slideplayer.biz.tr/slide/5737656/</a:t>
            </a:r>
            <a:r>
              <a:rPr lang="tr-TR" u="sng" dirty="0"/>
              <a:t> </a:t>
            </a:r>
            <a:r>
              <a:rPr lang="tr-TR" dirty="0"/>
              <a:t>sitesinden 09.11.2020 tarihinde erişim sağlandı.</a:t>
            </a:r>
          </a:p>
          <a:p>
            <a:pPr>
              <a:buBlip>
                <a:blip r:embed="rId5"/>
              </a:buBlip>
            </a:pPr>
            <a:r>
              <a:rPr lang="tr-TR" u="sng" dirty="0">
                <a:hlinkClick r:id="rId11"/>
              </a:rPr>
              <a:t>http://www.</a:t>
            </a:r>
            <a:r>
              <a:rPr lang="tr-TR" u="sng" dirty="0" err="1">
                <a:hlinkClick r:id="rId11"/>
              </a:rPr>
              <a:t>hbo</a:t>
            </a:r>
            <a:r>
              <a:rPr lang="tr-TR" u="sng" dirty="0">
                <a:hlinkClick r:id="rId11"/>
              </a:rPr>
              <a:t>.gov.tr/</a:t>
            </a:r>
            <a:r>
              <a:rPr lang="tr-TR" u="sng" dirty="0" err="1">
                <a:hlinkClick r:id="rId11"/>
              </a:rPr>
              <a:t>KariyerPlan</a:t>
            </a:r>
            <a:r>
              <a:rPr lang="tr-TR" u="sng" dirty="0">
                <a:hlinkClick r:id="rId11"/>
              </a:rPr>
              <a:t>%C4%B1/</a:t>
            </a:r>
            <a:r>
              <a:rPr lang="tr-TR" u="sng" dirty="0" err="1">
                <a:hlinkClick r:id="rId11"/>
              </a:rPr>
              <a:t>Gelisim</a:t>
            </a:r>
            <a:r>
              <a:rPr lang="tr-TR" u="sng" dirty="0">
                <a:hlinkClick r:id="rId11"/>
              </a:rPr>
              <a:t>#:~:</a:t>
            </a:r>
            <a:r>
              <a:rPr lang="tr-TR" u="sng" dirty="0" err="1">
                <a:hlinkClick r:id="rId11"/>
              </a:rPr>
              <a:t>text</a:t>
            </a:r>
            <a:r>
              <a:rPr lang="tr-TR" u="sng" dirty="0">
                <a:hlinkClick r:id="rId11"/>
              </a:rPr>
              <a:t>=Kariyer%20Geli%C5%9Fimi%2C%20ki%C5%9Fisel%20olarak%20belirlenmi%C5%9F,%C3%B6m%C3%</a:t>
            </a:r>
            <a:r>
              <a:rPr lang="tr-TR" u="sng" dirty="0" err="1">
                <a:hlinkClick r:id="rId11"/>
              </a:rPr>
              <a:t>BCr</a:t>
            </a:r>
            <a:r>
              <a:rPr lang="tr-TR" u="sng" dirty="0">
                <a:hlinkClick r:id="rId11"/>
              </a:rPr>
              <a:t>%20boyu%20s%C3%</a:t>
            </a:r>
            <a:r>
              <a:rPr lang="tr-TR" u="sng" dirty="0" err="1">
                <a:hlinkClick r:id="rId11"/>
              </a:rPr>
              <a:t>BCrecek</a:t>
            </a:r>
            <a:r>
              <a:rPr lang="tr-TR" u="sng" dirty="0">
                <a:hlinkClick r:id="rId11"/>
              </a:rPr>
              <a:t>%20bir%20s%C3%</a:t>
            </a:r>
            <a:r>
              <a:rPr lang="tr-TR" u="sng" dirty="0" err="1">
                <a:hlinkClick r:id="rId11"/>
              </a:rPr>
              <a:t>BCre</a:t>
            </a:r>
            <a:r>
              <a:rPr lang="tr-TR" u="sng" dirty="0">
                <a:hlinkClick r:id="rId11"/>
              </a:rPr>
              <a:t>%C3%A7tir</a:t>
            </a:r>
            <a:r>
              <a:rPr lang="tr-TR" dirty="0"/>
              <a:t>. sitesinden 09.11.2020 tarihinde görsele erişim sağlandı.</a:t>
            </a:r>
          </a:p>
          <a:p>
            <a:pPr lvl="0"/>
            <a:endParaRPr lang="tr-TR" sz="3200" dirty="0"/>
          </a:p>
        </p:txBody>
      </p:sp>
      <p:pic>
        <p:nvPicPr>
          <p:cNvPr id="53" name="Picture 2" descr="\\Rehber1\yenİ rehberlİk\LOGO\manavgat ram logo-1.png"/>
          <p:cNvPicPr>
            <a:picLocks noChangeAspect="1" noChangeArrowheads="1"/>
          </p:cNvPicPr>
          <p:nvPr/>
        </p:nvPicPr>
        <p:blipFill>
          <a:blip r:embed="rId12" cstate="print"/>
          <a:srcRect/>
          <a:stretch>
            <a:fillRect/>
          </a:stretch>
        </p:blipFill>
        <p:spPr bwMode="auto">
          <a:xfrm>
            <a:off x="2143076" y="5143500"/>
            <a:ext cx="2290943" cy="21431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AutoShape 2"/>
          <p:cNvSpPr/>
          <p:nvPr/>
        </p:nvSpPr>
        <p:spPr>
          <a:xfrm rot="-61098">
            <a:off x="-419176" y="455141"/>
            <a:ext cx="19149227" cy="9280647"/>
          </a:xfrm>
          <a:prstGeom prst="rect">
            <a:avLst/>
          </a:prstGeom>
          <a:solidFill>
            <a:srgbClr val="EDECE7"/>
          </a:solidFill>
        </p:spPr>
      </p:sp>
      <p:pic>
        <p:nvPicPr>
          <p:cNvPr id="3" name="Picture 3"/>
          <p:cNvPicPr>
            <a:picLocks noChangeAspect="1"/>
          </p:cNvPicPr>
          <p:nvPr/>
        </p:nvPicPr>
        <p:blipFill>
          <a:blip r:embed="rId3"/>
          <a:srcRect/>
          <a:stretch>
            <a:fillRect/>
          </a:stretch>
        </p:blipFill>
        <p:spPr>
          <a:xfrm rot="2148887">
            <a:off x="14449646" y="4545199"/>
            <a:ext cx="5619309" cy="5445621"/>
          </a:xfrm>
          <a:prstGeom prst="rect">
            <a:avLst/>
          </a:prstGeom>
        </p:spPr>
      </p:pic>
      <p:grpSp>
        <p:nvGrpSpPr>
          <p:cNvPr id="6" name="Group 6"/>
          <p:cNvGrpSpPr/>
          <p:nvPr/>
        </p:nvGrpSpPr>
        <p:grpSpPr>
          <a:xfrm>
            <a:off x="1857324" y="2357418"/>
            <a:ext cx="6287572" cy="940635"/>
            <a:chOff x="1867" y="11537"/>
            <a:chExt cx="7680946" cy="1254180"/>
          </a:xfrm>
          <a:solidFill>
            <a:schemeClr val="accent3">
              <a:lumMod val="50000"/>
            </a:schemeClr>
          </a:solidFill>
        </p:grpSpPr>
        <p:sp>
          <p:nvSpPr>
            <p:cNvPr id="7" name="AutoShape 7"/>
            <p:cNvSpPr/>
            <p:nvPr/>
          </p:nvSpPr>
          <p:spPr>
            <a:xfrm rot="10329">
              <a:off x="1867" y="11537"/>
              <a:ext cx="7680946" cy="1254180"/>
            </a:xfrm>
            <a:prstGeom prst="rect">
              <a:avLst/>
            </a:prstGeom>
            <a:grpFill/>
          </p:spPr>
        </p:sp>
        <p:sp>
          <p:nvSpPr>
            <p:cNvPr id="8" name="TextBox 8"/>
            <p:cNvSpPr txBox="1"/>
            <p:nvPr/>
          </p:nvSpPr>
          <p:spPr>
            <a:xfrm>
              <a:off x="475755" y="21022"/>
              <a:ext cx="6657689" cy="1105089"/>
            </a:xfrm>
            <a:prstGeom prst="rect">
              <a:avLst/>
            </a:prstGeom>
            <a:grpFill/>
          </p:spPr>
          <p:txBody>
            <a:bodyPr lIns="0" tIns="0" rIns="0" bIns="0" rtlCol="0" anchor="t">
              <a:spAutoFit/>
            </a:bodyPr>
            <a:lstStyle/>
            <a:p>
              <a:pPr marL="0" lvl="0" indent="0" algn="ctr">
                <a:lnSpc>
                  <a:spcPts val="7178"/>
                </a:lnSpc>
                <a:spcBef>
                  <a:spcPct val="0"/>
                </a:spcBef>
              </a:pPr>
              <a:r>
                <a:rPr lang="tr-TR" sz="5127" u="none" dirty="0">
                  <a:solidFill>
                    <a:srgbClr val="FFFFFF"/>
                  </a:solidFill>
                  <a:latin typeface="Verdana" pitchFamily="34" charset="0"/>
                  <a:ea typeface="Verdana" pitchFamily="34" charset="0"/>
                  <a:cs typeface="Verdana" pitchFamily="34" charset="0"/>
                </a:rPr>
                <a:t>Meslek Nedir?</a:t>
              </a:r>
              <a:endParaRPr lang="en-US" sz="5127" u="none" dirty="0">
                <a:solidFill>
                  <a:srgbClr val="FFFFFF"/>
                </a:solidFill>
                <a:latin typeface="Verdana" pitchFamily="34" charset="0"/>
                <a:ea typeface="Verdana" pitchFamily="34" charset="0"/>
                <a:cs typeface="Verdana" pitchFamily="34" charset="0"/>
              </a:endParaRPr>
            </a:p>
          </p:txBody>
        </p:sp>
      </p:grpSp>
      <p:sp>
        <p:nvSpPr>
          <p:cNvPr id="10" name="TextBox 10"/>
          <p:cNvSpPr txBox="1"/>
          <p:nvPr/>
        </p:nvSpPr>
        <p:spPr>
          <a:xfrm>
            <a:off x="1857324" y="4357682"/>
            <a:ext cx="11715832" cy="1969770"/>
          </a:xfrm>
          <a:prstGeom prst="rect">
            <a:avLst/>
          </a:prstGeom>
        </p:spPr>
        <p:txBody>
          <a:bodyPr wrap="square" lIns="0" tIns="0" rIns="0" bIns="0" rtlCol="0" anchor="t">
            <a:spAutoFit/>
          </a:bodyPr>
          <a:lstStyle/>
          <a:p>
            <a:pPr>
              <a:buBlip>
                <a:blip r:embed="rId4"/>
              </a:buBlip>
            </a:pPr>
            <a:r>
              <a:rPr lang="tr-TR" sz="3200" dirty="0"/>
              <a:t>  Bir kimsenin hayatını kazanmak için yaptığı, diğer insanlara yararlı bir hizmet ya da ürün sağlamaya yönelik olan, kuralları toplumca belirlenmiş ve belli bir eğitimle kazanılan bilgi ve becerilere dayalı etkinlikler bütünüdür. </a:t>
            </a:r>
          </a:p>
        </p:txBody>
      </p:sp>
      <p:pic>
        <p:nvPicPr>
          <p:cNvPr id="22" name="Picture 2" descr="\\Rehber1\yenİ rehberlİk\LOGO\manavgat ram logo-1.png"/>
          <p:cNvPicPr>
            <a:picLocks noChangeAspect="1" noChangeArrowheads="1"/>
          </p:cNvPicPr>
          <p:nvPr/>
        </p:nvPicPr>
        <p:blipFill>
          <a:blip r:embed="rId5" cstate="print"/>
          <a:srcRect/>
          <a:stretch>
            <a:fillRect/>
          </a:stretch>
        </p:blipFill>
        <p:spPr bwMode="auto">
          <a:xfrm>
            <a:off x="1214382" y="8148469"/>
            <a:ext cx="1643074" cy="1537069"/>
          </a:xfrm>
          <a:prstGeom prst="rect">
            <a:avLst/>
          </a:prstGeom>
          <a:noFill/>
        </p:spPr>
      </p:pic>
      <p:grpSp>
        <p:nvGrpSpPr>
          <p:cNvPr id="23" name="Group 26"/>
          <p:cNvGrpSpPr/>
          <p:nvPr/>
        </p:nvGrpSpPr>
        <p:grpSpPr>
          <a:xfrm rot="8728059">
            <a:off x="10597253" y="-1223054"/>
            <a:ext cx="3023004" cy="3714363"/>
            <a:chOff x="0" y="0"/>
            <a:chExt cx="4030672" cy="4952484"/>
          </a:xfrm>
        </p:grpSpPr>
        <p:pic>
          <p:nvPicPr>
            <p:cNvPr id="24" name="Picture 27"/>
            <p:cNvPicPr>
              <a:picLocks noChangeAspect="1"/>
            </p:cNvPicPr>
            <p:nvPr/>
          </p:nvPicPr>
          <p:blipFill>
            <a:blip r:embed="rId6"/>
            <a:srcRect/>
            <a:stretch>
              <a:fillRect/>
            </a:stretch>
          </p:blipFill>
          <p:spPr>
            <a:xfrm rot="465462">
              <a:off x="582845" y="188589"/>
              <a:ext cx="3069140" cy="4054403"/>
            </a:xfrm>
            <a:prstGeom prst="rect">
              <a:avLst/>
            </a:prstGeom>
          </p:spPr>
        </p:pic>
        <p:pic>
          <p:nvPicPr>
            <p:cNvPr id="25" name="Picture 28"/>
            <p:cNvPicPr>
              <a:picLocks noChangeAspect="1"/>
            </p:cNvPicPr>
            <p:nvPr/>
          </p:nvPicPr>
          <p:blipFill>
            <a:blip r:embed="rId7"/>
            <a:srcRect/>
            <a:stretch>
              <a:fillRect/>
            </a:stretch>
          </p:blipFill>
          <p:spPr>
            <a:xfrm rot="1990671">
              <a:off x="19469" y="2702694"/>
              <a:ext cx="3991735" cy="1260301"/>
            </a:xfrm>
            <a:prstGeom prst="rect">
              <a:avLst/>
            </a:prstGeom>
          </p:spPr>
        </p:pic>
      </p:grpSp>
      <p:pic>
        <p:nvPicPr>
          <p:cNvPr id="26" name="Picture 7"/>
          <p:cNvPicPr>
            <a:picLocks noChangeAspect="1"/>
          </p:cNvPicPr>
          <p:nvPr/>
        </p:nvPicPr>
        <p:blipFill>
          <a:blip r:embed="rId8"/>
          <a:srcRect/>
          <a:stretch>
            <a:fillRect/>
          </a:stretch>
        </p:blipFill>
        <p:spPr>
          <a:xfrm>
            <a:off x="16073486" y="2857484"/>
            <a:ext cx="1263304" cy="1125489"/>
          </a:xfrm>
          <a:prstGeom prst="rect">
            <a:avLst/>
          </a:prstGeom>
        </p:spPr>
      </p:pic>
      <p:pic>
        <p:nvPicPr>
          <p:cNvPr id="27" name="Picture 6"/>
          <p:cNvPicPr>
            <a:picLocks noChangeAspect="1"/>
          </p:cNvPicPr>
          <p:nvPr/>
        </p:nvPicPr>
        <p:blipFill>
          <a:blip r:embed="rId9"/>
          <a:srcRect/>
          <a:stretch>
            <a:fillRect/>
          </a:stretch>
        </p:blipFill>
        <p:spPr>
          <a:xfrm>
            <a:off x="10358446" y="7429516"/>
            <a:ext cx="1071570" cy="2112414"/>
          </a:xfrm>
          <a:prstGeom prst="rect">
            <a:avLst/>
          </a:prstGeom>
        </p:spPr>
      </p:pic>
      <p:pic>
        <p:nvPicPr>
          <p:cNvPr id="28" name="Picture 3"/>
          <p:cNvPicPr>
            <a:picLocks noChangeAspect="1"/>
          </p:cNvPicPr>
          <p:nvPr/>
        </p:nvPicPr>
        <p:blipFill>
          <a:blip r:embed="rId10" cstate="print"/>
          <a:srcRect/>
          <a:stretch>
            <a:fillRect/>
          </a:stretch>
        </p:blipFill>
        <p:spPr>
          <a:xfrm>
            <a:off x="5643538" y="7786706"/>
            <a:ext cx="1285884" cy="17814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AutoShape 2"/>
          <p:cNvSpPr/>
          <p:nvPr/>
        </p:nvSpPr>
        <p:spPr>
          <a:xfrm rot="-61098">
            <a:off x="-419176" y="455141"/>
            <a:ext cx="19149227" cy="9280647"/>
          </a:xfrm>
          <a:prstGeom prst="rect">
            <a:avLst/>
          </a:prstGeom>
          <a:solidFill>
            <a:srgbClr val="EDECE7"/>
          </a:solidFill>
        </p:spPr>
      </p:sp>
      <p:pic>
        <p:nvPicPr>
          <p:cNvPr id="3" name="Picture 3"/>
          <p:cNvPicPr>
            <a:picLocks noChangeAspect="1"/>
          </p:cNvPicPr>
          <p:nvPr/>
        </p:nvPicPr>
        <p:blipFill>
          <a:blip r:embed="rId3"/>
          <a:srcRect/>
          <a:stretch>
            <a:fillRect/>
          </a:stretch>
        </p:blipFill>
        <p:spPr>
          <a:xfrm rot="2148887">
            <a:off x="14449646" y="4545199"/>
            <a:ext cx="5619309" cy="5445621"/>
          </a:xfrm>
          <a:prstGeom prst="rect">
            <a:avLst/>
          </a:prstGeom>
        </p:spPr>
      </p:pic>
      <p:grpSp>
        <p:nvGrpSpPr>
          <p:cNvPr id="4" name="Group 6"/>
          <p:cNvGrpSpPr/>
          <p:nvPr/>
        </p:nvGrpSpPr>
        <p:grpSpPr>
          <a:xfrm>
            <a:off x="1857324" y="2357418"/>
            <a:ext cx="6287572" cy="940635"/>
            <a:chOff x="1867" y="11537"/>
            <a:chExt cx="7680946" cy="1254180"/>
          </a:xfrm>
        </p:grpSpPr>
        <p:sp>
          <p:nvSpPr>
            <p:cNvPr id="7" name="AutoShape 7"/>
            <p:cNvSpPr/>
            <p:nvPr/>
          </p:nvSpPr>
          <p:spPr>
            <a:xfrm rot="10329">
              <a:off x="1867" y="11537"/>
              <a:ext cx="7680946" cy="1254180"/>
            </a:xfrm>
            <a:prstGeom prst="rect">
              <a:avLst/>
            </a:prstGeom>
            <a:solidFill>
              <a:schemeClr val="accent3">
                <a:lumMod val="50000"/>
              </a:schemeClr>
            </a:solidFill>
          </p:spPr>
        </p:sp>
        <p:sp>
          <p:nvSpPr>
            <p:cNvPr id="8" name="TextBox 8"/>
            <p:cNvSpPr txBox="1"/>
            <p:nvPr/>
          </p:nvSpPr>
          <p:spPr>
            <a:xfrm>
              <a:off x="475755" y="21022"/>
              <a:ext cx="6657689" cy="1105089"/>
            </a:xfrm>
            <a:prstGeom prst="rect">
              <a:avLst/>
            </a:prstGeom>
          </p:spPr>
          <p:txBody>
            <a:bodyPr lIns="0" tIns="0" rIns="0" bIns="0" rtlCol="0" anchor="t">
              <a:spAutoFit/>
            </a:bodyPr>
            <a:lstStyle/>
            <a:p>
              <a:pPr marL="0" lvl="0" indent="0" algn="ctr">
                <a:lnSpc>
                  <a:spcPts val="7178"/>
                </a:lnSpc>
                <a:spcBef>
                  <a:spcPct val="0"/>
                </a:spcBef>
              </a:pPr>
              <a:r>
                <a:rPr lang="tr-TR" sz="5127" u="none" dirty="0">
                  <a:solidFill>
                    <a:srgbClr val="FFFFFF"/>
                  </a:solidFill>
                  <a:latin typeface="Verdana" pitchFamily="34" charset="0"/>
                  <a:ea typeface="Verdana" pitchFamily="34" charset="0"/>
                  <a:cs typeface="Verdana" pitchFamily="34" charset="0"/>
                </a:rPr>
                <a:t>Meslek Seçimi</a:t>
              </a:r>
              <a:endParaRPr lang="en-US" sz="5127" u="none" dirty="0">
                <a:solidFill>
                  <a:srgbClr val="FFFFFF"/>
                </a:solidFill>
                <a:latin typeface="Verdana" pitchFamily="34" charset="0"/>
                <a:ea typeface="Verdana" pitchFamily="34" charset="0"/>
                <a:cs typeface="Verdana" pitchFamily="34" charset="0"/>
              </a:endParaRPr>
            </a:p>
          </p:txBody>
        </p:sp>
      </p:grpSp>
      <p:sp>
        <p:nvSpPr>
          <p:cNvPr id="10" name="TextBox 10"/>
          <p:cNvSpPr txBox="1"/>
          <p:nvPr/>
        </p:nvSpPr>
        <p:spPr>
          <a:xfrm>
            <a:off x="2000200" y="3786178"/>
            <a:ext cx="11715832" cy="984885"/>
          </a:xfrm>
          <a:prstGeom prst="rect">
            <a:avLst/>
          </a:prstGeom>
        </p:spPr>
        <p:txBody>
          <a:bodyPr wrap="square" lIns="0" tIns="0" rIns="0" bIns="0" rtlCol="0" anchor="t">
            <a:spAutoFit/>
          </a:bodyPr>
          <a:lstStyle/>
          <a:p>
            <a:pPr>
              <a:buBlip>
                <a:blip r:embed="rId4"/>
              </a:buBlip>
            </a:pPr>
            <a:r>
              <a:rPr lang="tr-TR" sz="3200" dirty="0"/>
              <a:t>  Meslek seçimi kişinin yaşamında vermiş olduğu en önemli kararlardan biridir.</a:t>
            </a:r>
          </a:p>
        </p:txBody>
      </p:sp>
      <p:pic>
        <p:nvPicPr>
          <p:cNvPr id="22" name="Picture 2" descr="\\Rehber1\yenİ rehberlİk\LOGO\manavgat ram logo-1.png"/>
          <p:cNvPicPr>
            <a:picLocks noChangeAspect="1" noChangeArrowheads="1"/>
          </p:cNvPicPr>
          <p:nvPr/>
        </p:nvPicPr>
        <p:blipFill>
          <a:blip r:embed="rId5" cstate="print"/>
          <a:srcRect/>
          <a:stretch>
            <a:fillRect/>
          </a:stretch>
        </p:blipFill>
        <p:spPr bwMode="auto">
          <a:xfrm>
            <a:off x="1214382" y="8148469"/>
            <a:ext cx="1643074" cy="1537069"/>
          </a:xfrm>
          <a:prstGeom prst="rect">
            <a:avLst/>
          </a:prstGeom>
          <a:noFill/>
        </p:spPr>
      </p:pic>
      <p:grpSp>
        <p:nvGrpSpPr>
          <p:cNvPr id="5" name="Group 26"/>
          <p:cNvGrpSpPr/>
          <p:nvPr/>
        </p:nvGrpSpPr>
        <p:grpSpPr>
          <a:xfrm rot="8728059">
            <a:off x="10597253" y="-1223054"/>
            <a:ext cx="3023004" cy="3714363"/>
            <a:chOff x="0" y="0"/>
            <a:chExt cx="4030672" cy="4952484"/>
          </a:xfrm>
        </p:grpSpPr>
        <p:pic>
          <p:nvPicPr>
            <p:cNvPr id="24" name="Picture 27"/>
            <p:cNvPicPr>
              <a:picLocks noChangeAspect="1"/>
            </p:cNvPicPr>
            <p:nvPr/>
          </p:nvPicPr>
          <p:blipFill>
            <a:blip r:embed="rId6"/>
            <a:srcRect/>
            <a:stretch>
              <a:fillRect/>
            </a:stretch>
          </p:blipFill>
          <p:spPr>
            <a:xfrm rot="465462">
              <a:off x="582845" y="188589"/>
              <a:ext cx="3069140" cy="4054403"/>
            </a:xfrm>
            <a:prstGeom prst="rect">
              <a:avLst/>
            </a:prstGeom>
          </p:spPr>
        </p:pic>
        <p:pic>
          <p:nvPicPr>
            <p:cNvPr id="25" name="Picture 28"/>
            <p:cNvPicPr>
              <a:picLocks noChangeAspect="1"/>
            </p:cNvPicPr>
            <p:nvPr/>
          </p:nvPicPr>
          <p:blipFill>
            <a:blip r:embed="rId7"/>
            <a:srcRect/>
            <a:stretch>
              <a:fillRect/>
            </a:stretch>
          </p:blipFill>
          <p:spPr>
            <a:xfrm rot="1990671">
              <a:off x="19469" y="2702694"/>
              <a:ext cx="3991735" cy="1260301"/>
            </a:xfrm>
            <a:prstGeom prst="rect">
              <a:avLst/>
            </a:prstGeom>
          </p:spPr>
        </p:pic>
      </p:grpSp>
      <p:pic>
        <p:nvPicPr>
          <p:cNvPr id="26" name="Picture 7"/>
          <p:cNvPicPr>
            <a:picLocks noChangeAspect="1"/>
          </p:cNvPicPr>
          <p:nvPr/>
        </p:nvPicPr>
        <p:blipFill>
          <a:blip r:embed="rId8"/>
          <a:srcRect/>
          <a:stretch>
            <a:fillRect/>
          </a:stretch>
        </p:blipFill>
        <p:spPr>
          <a:xfrm>
            <a:off x="16073486" y="2857484"/>
            <a:ext cx="1263304" cy="1125489"/>
          </a:xfrm>
          <a:prstGeom prst="rect">
            <a:avLst/>
          </a:prstGeom>
        </p:spPr>
      </p:pic>
      <p:pic>
        <p:nvPicPr>
          <p:cNvPr id="27" name="Picture 6"/>
          <p:cNvPicPr>
            <a:picLocks noChangeAspect="1"/>
          </p:cNvPicPr>
          <p:nvPr/>
        </p:nvPicPr>
        <p:blipFill>
          <a:blip r:embed="rId9"/>
          <a:srcRect/>
          <a:stretch>
            <a:fillRect/>
          </a:stretch>
        </p:blipFill>
        <p:spPr>
          <a:xfrm>
            <a:off x="15787734" y="6357946"/>
            <a:ext cx="1599562" cy="3153258"/>
          </a:xfrm>
          <a:prstGeom prst="rect">
            <a:avLst/>
          </a:prstGeom>
        </p:spPr>
      </p:pic>
      <p:sp>
        <p:nvSpPr>
          <p:cNvPr id="16" name="TextBox 10"/>
          <p:cNvSpPr txBox="1"/>
          <p:nvPr/>
        </p:nvSpPr>
        <p:spPr>
          <a:xfrm>
            <a:off x="2143076" y="5643566"/>
            <a:ext cx="11715832" cy="2031325"/>
          </a:xfrm>
          <a:prstGeom prst="rect">
            <a:avLst/>
          </a:prstGeom>
        </p:spPr>
        <p:txBody>
          <a:bodyPr wrap="square" lIns="0" tIns="0" rIns="0" bIns="0" rtlCol="0" anchor="t">
            <a:spAutoFit/>
          </a:bodyPr>
          <a:lstStyle/>
          <a:p>
            <a:r>
              <a:rPr lang="tr-TR" sz="3200" b="1" dirty="0"/>
              <a:t>     </a:t>
            </a:r>
            <a:r>
              <a:rPr lang="tr-TR" sz="3200" b="1" dirty="0">
                <a:solidFill>
                  <a:srgbClr val="002060"/>
                </a:solidFill>
              </a:rPr>
              <a:t>Meslek Seçmek</a:t>
            </a:r>
          </a:p>
          <a:p>
            <a:r>
              <a:rPr lang="tr-TR" sz="3200" b="1" dirty="0"/>
              <a:t>                                  </a:t>
            </a:r>
          </a:p>
          <a:p>
            <a:r>
              <a:rPr lang="tr-TR" sz="3200" b="1" dirty="0"/>
              <a:t>                                  </a:t>
            </a:r>
          </a:p>
          <a:p>
            <a:r>
              <a:rPr lang="tr-TR" sz="3600" b="1" dirty="0">
                <a:solidFill>
                  <a:srgbClr val="C00000"/>
                </a:solidFill>
              </a:rPr>
              <a:t>                                   Hayat Biçimini Seçmektir!</a:t>
            </a:r>
            <a:r>
              <a:rPr lang="tr-TR" sz="3600" dirty="0">
                <a:solidFill>
                  <a:srgbClr val="C00000"/>
                </a:solidFill>
              </a:rPr>
              <a:t> </a:t>
            </a:r>
          </a:p>
        </p:txBody>
      </p:sp>
      <p:pic>
        <p:nvPicPr>
          <p:cNvPr id="18" name="Picture 25"/>
          <p:cNvPicPr>
            <a:picLocks noChangeAspect="1"/>
          </p:cNvPicPr>
          <p:nvPr/>
        </p:nvPicPr>
        <p:blipFill>
          <a:blip r:embed="rId10"/>
          <a:srcRect/>
          <a:stretch>
            <a:fillRect/>
          </a:stretch>
        </p:blipFill>
        <p:spPr>
          <a:xfrm rot="13333406">
            <a:off x="5473878" y="6215600"/>
            <a:ext cx="1618177" cy="3324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3215950">
            <a:off x="-232859" y="-990495"/>
            <a:ext cx="4456085" cy="4318351"/>
          </a:xfrm>
          <a:prstGeom prst="rect">
            <a:avLst/>
          </a:prstGeom>
        </p:spPr>
      </p:pic>
      <p:sp>
        <p:nvSpPr>
          <p:cNvPr id="7" name="AutoShape 7"/>
          <p:cNvSpPr/>
          <p:nvPr/>
        </p:nvSpPr>
        <p:spPr>
          <a:xfrm>
            <a:off x="-428692" y="3214674"/>
            <a:ext cx="19149227" cy="6272090"/>
          </a:xfrm>
          <a:prstGeom prst="rect">
            <a:avLst/>
          </a:prstGeom>
          <a:solidFill>
            <a:srgbClr val="EDECE7"/>
          </a:solidFill>
        </p:spPr>
      </p:sp>
      <p:sp>
        <p:nvSpPr>
          <p:cNvPr id="8" name="TextBox 8"/>
          <p:cNvSpPr txBox="1"/>
          <p:nvPr/>
        </p:nvSpPr>
        <p:spPr>
          <a:xfrm>
            <a:off x="3286084" y="4071930"/>
            <a:ext cx="10287072" cy="4431983"/>
          </a:xfrm>
          <a:prstGeom prst="rect">
            <a:avLst/>
          </a:prstGeom>
        </p:spPr>
        <p:txBody>
          <a:bodyPr wrap="square" lIns="0" tIns="0" rIns="0" bIns="0" rtlCol="0" anchor="t">
            <a:spAutoFit/>
          </a:bodyPr>
          <a:lstStyle/>
          <a:p>
            <a:pPr>
              <a:lnSpc>
                <a:spcPct val="150000"/>
              </a:lnSpc>
              <a:buBlip>
                <a:blip r:embed="rId4"/>
              </a:buBlip>
              <a:defRPr/>
            </a:pPr>
            <a:r>
              <a:rPr lang="tr-TR" sz="3200" dirty="0"/>
              <a:t>  Gelir düzeyimizi,</a:t>
            </a:r>
          </a:p>
          <a:p>
            <a:pPr>
              <a:lnSpc>
                <a:spcPct val="150000"/>
              </a:lnSpc>
              <a:buBlip>
                <a:blip r:embed="rId4"/>
              </a:buBlip>
              <a:defRPr/>
            </a:pPr>
            <a:r>
              <a:rPr lang="tr-TR" sz="3200" dirty="0"/>
              <a:t>  Sosyal statümüzü,</a:t>
            </a:r>
          </a:p>
          <a:p>
            <a:pPr>
              <a:lnSpc>
                <a:spcPct val="150000"/>
              </a:lnSpc>
              <a:buBlip>
                <a:blip r:embed="rId4"/>
              </a:buBlip>
              <a:defRPr/>
            </a:pPr>
            <a:r>
              <a:rPr lang="tr-TR" sz="3200" dirty="0"/>
              <a:t>  Özel yaşam ve sosyal ilişkilerimizi,</a:t>
            </a:r>
          </a:p>
          <a:p>
            <a:pPr>
              <a:lnSpc>
                <a:spcPct val="150000"/>
              </a:lnSpc>
              <a:buBlip>
                <a:blip r:embed="rId4"/>
              </a:buBlip>
              <a:defRPr/>
            </a:pPr>
            <a:r>
              <a:rPr lang="tr-TR" sz="3200" dirty="0"/>
              <a:t>  Zamanı kullanma biçimimizi,</a:t>
            </a:r>
          </a:p>
          <a:p>
            <a:pPr>
              <a:lnSpc>
                <a:spcPct val="150000"/>
              </a:lnSpc>
              <a:buBlip>
                <a:blip r:embed="rId4"/>
              </a:buBlip>
              <a:defRPr/>
            </a:pPr>
            <a:r>
              <a:rPr lang="tr-TR" sz="3200" dirty="0"/>
              <a:t>  Kendimizi ifade etme, gerçekleştirme fırsatımızı etkiler.</a:t>
            </a:r>
          </a:p>
          <a:p>
            <a:pPr>
              <a:lnSpc>
                <a:spcPct val="150000"/>
              </a:lnSpc>
              <a:defRPr/>
            </a:pPr>
            <a:endParaRPr lang="tr-TR" sz="3200" dirty="0"/>
          </a:p>
        </p:txBody>
      </p:sp>
      <p:grpSp>
        <p:nvGrpSpPr>
          <p:cNvPr id="13" name="Group 13"/>
          <p:cNvGrpSpPr/>
          <p:nvPr/>
        </p:nvGrpSpPr>
        <p:grpSpPr>
          <a:xfrm rot="1571927">
            <a:off x="14461827" y="8072374"/>
            <a:ext cx="4062523" cy="3193161"/>
            <a:chOff x="0" y="0"/>
            <a:chExt cx="5416698" cy="4257548"/>
          </a:xfrm>
        </p:grpSpPr>
        <p:pic>
          <p:nvPicPr>
            <p:cNvPr id="14" name="Picture 14"/>
            <p:cNvPicPr>
              <a:picLocks noChangeAspect="1"/>
            </p:cNvPicPr>
            <p:nvPr/>
          </p:nvPicPr>
          <p:blipFill>
            <a:blip r:embed="rId5"/>
            <a:srcRect/>
            <a:stretch>
              <a:fillRect/>
            </a:stretch>
          </p:blipFill>
          <p:spPr>
            <a:xfrm rot="5493059">
              <a:off x="463281" y="151985"/>
              <a:ext cx="3630898" cy="4460818"/>
            </a:xfrm>
            <a:prstGeom prst="rect">
              <a:avLst/>
            </a:prstGeom>
          </p:spPr>
        </p:pic>
        <p:pic>
          <p:nvPicPr>
            <p:cNvPr id="15" name="Picture 15"/>
            <p:cNvPicPr>
              <a:picLocks noChangeAspect="1"/>
            </p:cNvPicPr>
            <p:nvPr/>
          </p:nvPicPr>
          <p:blipFill>
            <a:blip r:embed="rId6"/>
            <a:srcRect/>
            <a:stretch>
              <a:fillRect/>
            </a:stretch>
          </p:blipFill>
          <p:spPr>
            <a:xfrm rot="3479357">
              <a:off x="1881073" y="1375826"/>
              <a:ext cx="3933283" cy="1241846"/>
            </a:xfrm>
            <a:prstGeom prst="rect">
              <a:avLst/>
            </a:prstGeom>
          </p:spPr>
        </p:pic>
      </p:grpSp>
      <p:pic>
        <p:nvPicPr>
          <p:cNvPr id="39" name="Picture 7"/>
          <p:cNvPicPr>
            <a:picLocks noChangeAspect="1"/>
          </p:cNvPicPr>
          <p:nvPr/>
        </p:nvPicPr>
        <p:blipFill>
          <a:blip r:embed="rId7"/>
          <a:srcRect/>
          <a:stretch>
            <a:fillRect/>
          </a:stretch>
        </p:blipFill>
        <p:spPr>
          <a:xfrm>
            <a:off x="15359106" y="5000624"/>
            <a:ext cx="1263304" cy="1125489"/>
          </a:xfrm>
          <a:prstGeom prst="rect">
            <a:avLst/>
          </a:prstGeom>
        </p:spPr>
      </p:pic>
      <p:pic>
        <p:nvPicPr>
          <p:cNvPr id="40" name="Picture 2" descr="\\Rehber1\yenİ rehberlİk\LOGO\manavgat ram logo-1.png"/>
          <p:cNvPicPr>
            <a:picLocks noChangeAspect="1" noChangeArrowheads="1"/>
          </p:cNvPicPr>
          <p:nvPr/>
        </p:nvPicPr>
        <p:blipFill>
          <a:blip r:embed="rId8" cstate="print"/>
          <a:srcRect/>
          <a:stretch>
            <a:fillRect/>
          </a:stretch>
        </p:blipFill>
        <p:spPr bwMode="auto">
          <a:xfrm>
            <a:off x="928630" y="7786706"/>
            <a:ext cx="1643074" cy="1537069"/>
          </a:xfrm>
          <a:prstGeom prst="rect">
            <a:avLst/>
          </a:prstGeom>
          <a:noFill/>
        </p:spPr>
      </p:pic>
      <p:pic>
        <p:nvPicPr>
          <p:cNvPr id="41" name="Picture 2"/>
          <p:cNvPicPr>
            <a:picLocks noChangeAspect="1"/>
          </p:cNvPicPr>
          <p:nvPr/>
        </p:nvPicPr>
        <p:blipFill>
          <a:blip r:embed="rId3"/>
          <a:srcRect/>
          <a:stretch>
            <a:fillRect/>
          </a:stretch>
        </p:blipFill>
        <p:spPr>
          <a:xfrm rot="3215950">
            <a:off x="14333751" y="-370456"/>
            <a:ext cx="4456085" cy="4318351"/>
          </a:xfrm>
          <a:prstGeom prst="rect">
            <a:avLst/>
          </a:prstGeom>
        </p:spPr>
      </p:pic>
      <p:grpSp>
        <p:nvGrpSpPr>
          <p:cNvPr id="10" name="Group 10"/>
          <p:cNvGrpSpPr/>
          <p:nvPr/>
        </p:nvGrpSpPr>
        <p:grpSpPr>
          <a:xfrm rot="67788">
            <a:off x="1726803" y="1281604"/>
            <a:ext cx="14075156" cy="1360992"/>
            <a:chOff x="-1876" y="-228314"/>
            <a:chExt cx="8084688" cy="730222"/>
          </a:xfrm>
          <a:solidFill>
            <a:schemeClr val="accent3">
              <a:lumMod val="50000"/>
            </a:schemeClr>
          </a:solidFill>
        </p:grpSpPr>
        <p:sp>
          <p:nvSpPr>
            <p:cNvPr id="11" name="AutoShape 11"/>
            <p:cNvSpPr/>
            <p:nvPr/>
          </p:nvSpPr>
          <p:spPr>
            <a:xfrm rot="21503500">
              <a:off x="-1876" y="-228314"/>
              <a:ext cx="8084688" cy="730222"/>
            </a:xfrm>
            <a:prstGeom prst="rect">
              <a:avLst/>
            </a:prstGeom>
            <a:grpFill/>
          </p:spPr>
        </p:sp>
        <p:sp>
          <p:nvSpPr>
            <p:cNvPr id="12" name="TextBox 12"/>
            <p:cNvSpPr txBox="1"/>
            <p:nvPr/>
          </p:nvSpPr>
          <p:spPr>
            <a:xfrm rot="21503500">
              <a:off x="123152" y="-2510"/>
              <a:ext cx="7867894" cy="297240"/>
            </a:xfrm>
            <a:prstGeom prst="rect">
              <a:avLst/>
            </a:prstGeom>
            <a:grpFill/>
          </p:spPr>
          <p:txBody>
            <a:bodyPr lIns="0" tIns="0" rIns="0" bIns="0" rtlCol="0" anchor="t">
              <a:spAutoFit/>
            </a:bodyPr>
            <a:lstStyle/>
            <a:p>
              <a:pPr algn="ctr">
                <a:defRPr/>
              </a:pPr>
              <a:r>
                <a:rPr lang="tr-TR" sz="3600" b="1" dirty="0">
                  <a:solidFill>
                    <a:schemeClr val="bg1"/>
                  </a:solidFill>
                  <a:latin typeface="Verdana" pitchFamily="34" charset="0"/>
                  <a:ea typeface="Verdana" pitchFamily="34" charset="0"/>
                  <a:cs typeface="Verdana" pitchFamily="34" charset="0"/>
                </a:rPr>
                <a:t>Seçtiğimiz meslek yaşamımızda neleri etkiler?</a:t>
              </a:r>
            </a:p>
          </p:txBody>
        </p:sp>
      </p:grpSp>
      <p:pic>
        <p:nvPicPr>
          <p:cNvPr id="42" name="Picture 2"/>
          <p:cNvPicPr>
            <a:picLocks noChangeAspect="1"/>
          </p:cNvPicPr>
          <p:nvPr/>
        </p:nvPicPr>
        <p:blipFill>
          <a:blip r:embed="rId3"/>
          <a:srcRect/>
          <a:stretch>
            <a:fillRect/>
          </a:stretch>
        </p:blipFill>
        <p:spPr>
          <a:xfrm rot="3215950">
            <a:off x="5832628" y="8487857"/>
            <a:ext cx="4456085" cy="43183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430613" y="545933"/>
            <a:ext cx="19149227" cy="9280647"/>
          </a:xfrm>
          <a:prstGeom prst="rect">
            <a:avLst/>
          </a:prstGeom>
          <a:solidFill>
            <a:srgbClr val="EDECE7"/>
          </a:solidFill>
        </p:spPr>
      </p:sp>
      <p:sp>
        <p:nvSpPr>
          <p:cNvPr id="10" name="TextBox 10"/>
          <p:cNvSpPr txBox="1"/>
          <p:nvPr/>
        </p:nvSpPr>
        <p:spPr>
          <a:xfrm>
            <a:off x="2357390" y="1571600"/>
            <a:ext cx="8858312" cy="1718419"/>
          </a:xfrm>
          <a:prstGeom prst="rect">
            <a:avLst/>
          </a:prstGeom>
          <a:solidFill>
            <a:schemeClr val="accent3">
              <a:lumMod val="50000"/>
            </a:schemeClr>
          </a:solidFill>
        </p:spPr>
        <p:txBody>
          <a:bodyPr wrap="square" lIns="0" tIns="0" rIns="0" bIns="0" rtlCol="0" anchor="t">
            <a:spAutoFit/>
          </a:bodyPr>
          <a:lstStyle/>
          <a:p>
            <a:pPr marL="0" lvl="0" indent="0" algn="ctr">
              <a:lnSpc>
                <a:spcPts val="6693"/>
              </a:lnSpc>
              <a:spcBef>
                <a:spcPct val="0"/>
              </a:spcBef>
            </a:pPr>
            <a:r>
              <a:rPr lang="tr-TR" sz="4800" dirty="0">
                <a:solidFill>
                  <a:srgbClr val="FFFFFF"/>
                </a:solidFill>
                <a:latin typeface="Verdana" pitchFamily="34" charset="0"/>
                <a:ea typeface="Verdana" pitchFamily="34" charset="0"/>
                <a:cs typeface="Verdana" pitchFamily="34" charset="0"/>
              </a:rPr>
              <a:t>Meslek Seçerken Nelerden Etkileniriz?</a:t>
            </a:r>
            <a:endParaRPr lang="en-US" sz="4800" dirty="0">
              <a:solidFill>
                <a:srgbClr val="FFFFFF"/>
              </a:solidFill>
              <a:latin typeface="Verdana" pitchFamily="34" charset="0"/>
              <a:ea typeface="Verdana" pitchFamily="34" charset="0"/>
              <a:cs typeface="Verdana" pitchFamily="34" charset="0"/>
            </a:endParaRPr>
          </a:p>
        </p:txBody>
      </p:sp>
      <p:pic>
        <p:nvPicPr>
          <p:cNvPr id="23" name="Picture 23"/>
          <p:cNvPicPr>
            <a:picLocks noChangeAspect="1"/>
          </p:cNvPicPr>
          <p:nvPr/>
        </p:nvPicPr>
        <p:blipFill>
          <a:blip r:embed="rId4"/>
          <a:srcRect/>
          <a:stretch>
            <a:fillRect/>
          </a:stretch>
        </p:blipFill>
        <p:spPr>
          <a:xfrm rot="3215950">
            <a:off x="-1350781" y="6352818"/>
            <a:ext cx="4456085" cy="4318351"/>
          </a:xfrm>
          <a:prstGeom prst="rect">
            <a:avLst/>
          </a:prstGeom>
        </p:spPr>
      </p:pic>
      <p:pic>
        <p:nvPicPr>
          <p:cNvPr id="24" name="Picture 24"/>
          <p:cNvPicPr>
            <a:picLocks noChangeAspect="1"/>
          </p:cNvPicPr>
          <p:nvPr/>
        </p:nvPicPr>
        <p:blipFill>
          <a:blip r:embed="rId4"/>
          <a:srcRect/>
          <a:stretch>
            <a:fillRect/>
          </a:stretch>
        </p:blipFill>
        <p:spPr>
          <a:xfrm rot="3215950">
            <a:off x="16571526" y="3723563"/>
            <a:ext cx="4456085" cy="4318351"/>
          </a:xfrm>
          <a:prstGeom prst="rect">
            <a:avLst/>
          </a:prstGeom>
        </p:spPr>
      </p:pic>
      <p:grpSp>
        <p:nvGrpSpPr>
          <p:cNvPr id="26" name="Group 26"/>
          <p:cNvGrpSpPr/>
          <p:nvPr/>
        </p:nvGrpSpPr>
        <p:grpSpPr>
          <a:xfrm rot="8728059">
            <a:off x="10597253" y="-1223054"/>
            <a:ext cx="3023004" cy="3714363"/>
            <a:chOff x="0" y="0"/>
            <a:chExt cx="4030672" cy="4952484"/>
          </a:xfrm>
        </p:grpSpPr>
        <p:pic>
          <p:nvPicPr>
            <p:cNvPr id="27" name="Picture 27"/>
            <p:cNvPicPr>
              <a:picLocks noChangeAspect="1"/>
            </p:cNvPicPr>
            <p:nvPr/>
          </p:nvPicPr>
          <p:blipFill>
            <a:blip r:embed="rId5"/>
            <a:srcRect/>
            <a:stretch>
              <a:fillRect/>
            </a:stretch>
          </p:blipFill>
          <p:spPr>
            <a:xfrm rot="465462">
              <a:off x="582845" y="188589"/>
              <a:ext cx="3069140" cy="4054403"/>
            </a:xfrm>
            <a:prstGeom prst="rect">
              <a:avLst/>
            </a:prstGeom>
          </p:spPr>
        </p:pic>
        <p:pic>
          <p:nvPicPr>
            <p:cNvPr id="28" name="Picture 28"/>
            <p:cNvPicPr>
              <a:picLocks noChangeAspect="1"/>
            </p:cNvPicPr>
            <p:nvPr/>
          </p:nvPicPr>
          <p:blipFill>
            <a:blip r:embed="rId6"/>
            <a:srcRect/>
            <a:stretch>
              <a:fillRect/>
            </a:stretch>
          </p:blipFill>
          <p:spPr>
            <a:xfrm rot="1990671">
              <a:off x="19469" y="2702694"/>
              <a:ext cx="3991735" cy="1260301"/>
            </a:xfrm>
            <a:prstGeom prst="rect">
              <a:avLst/>
            </a:prstGeom>
          </p:spPr>
        </p:pic>
      </p:grpSp>
      <p:grpSp>
        <p:nvGrpSpPr>
          <p:cNvPr id="40" name="Group 18"/>
          <p:cNvGrpSpPr/>
          <p:nvPr/>
        </p:nvGrpSpPr>
        <p:grpSpPr>
          <a:xfrm>
            <a:off x="1000068" y="3929054"/>
            <a:ext cx="8429684" cy="2500330"/>
            <a:chOff x="0" y="0"/>
            <a:chExt cx="4773975" cy="4273894"/>
          </a:xfrm>
          <a:solidFill>
            <a:schemeClr val="accent6">
              <a:lumMod val="20000"/>
              <a:lumOff val="80000"/>
            </a:schemeClr>
          </a:solidFill>
        </p:grpSpPr>
        <p:sp>
          <p:nvSpPr>
            <p:cNvPr id="41" name="Freeform 19"/>
            <p:cNvSpPr/>
            <p:nvPr/>
          </p:nvSpPr>
          <p:spPr>
            <a:xfrm>
              <a:off x="15240" y="248920"/>
              <a:ext cx="4746035" cy="4003384"/>
            </a:xfrm>
            <a:custGeom>
              <a:avLst/>
              <a:gdLst/>
              <a:ahLst/>
              <a:cxnLst/>
              <a:rect l="l" t="t" r="r" b="b"/>
              <a:pathLst>
                <a:path w="4746035" h="4003384">
                  <a:moveTo>
                    <a:pt x="4743495" y="645160"/>
                  </a:moveTo>
                  <a:cubicBezTo>
                    <a:pt x="4746035" y="488950"/>
                    <a:pt x="4724445" y="30480"/>
                    <a:pt x="4724445" y="30480"/>
                  </a:cubicBezTo>
                  <a:cubicBezTo>
                    <a:pt x="4724445" y="30480"/>
                    <a:pt x="4339635" y="40640"/>
                    <a:pt x="3590655" y="40640"/>
                  </a:cubicBezTo>
                  <a:cubicBezTo>
                    <a:pt x="343536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3155024"/>
                    <a:pt x="21590" y="3346794"/>
                  </a:cubicBezTo>
                  <a:cubicBezTo>
                    <a:pt x="6350" y="3591904"/>
                    <a:pt x="0" y="3965284"/>
                    <a:pt x="0" y="3965284"/>
                  </a:cubicBezTo>
                  <a:cubicBezTo>
                    <a:pt x="204470" y="3995764"/>
                    <a:pt x="450850" y="4003384"/>
                    <a:pt x="657860" y="4000844"/>
                  </a:cubicBezTo>
                  <a:cubicBezTo>
                    <a:pt x="891540" y="4000844"/>
                    <a:pt x="3255238" y="4000844"/>
                    <a:pt x="3255238" y="4000844"/>
                  </a:cubicBezTo>
                  <a:lnTo>
                    <a:pt x="4704125" y="3986874"/>
                  </a:lnTo>
                  <a:cubicBezTo>
                    <a:pt x="4704125" y="3986874"/>
                    <a:pt x="4743495" y="3284564"/>
                    <a:pt x="4743495" y="3158834"/>
                  </a:cubicBezTo>
                  <a:cubicBezTo>
                    <a:pt x="4743495" y="2984844"/>
                    <a:pt x="4740955" y="803910"/>
                    <a:pt x="4743495" y="645160"/>
                  </a:cubicBezTo>
                  <a:close/>
                </a:path>
              </a:pathLst>
            </a:custGeom>
            <a:grpFill/>
          </p:spPr>
        </p:sp>
        <p:sp>
          <p:nvSpPr>
            <p:cNvPr id="42" name="Freeform 20"/>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chemeClr val="accent6">
                <a:lumMod val="60000"/>
                <a:lumOff val="40000"/>
              </a:schemeClr>
            </a:solidFill>
          </p:spPr>
        </p:sp>
      </p:grpSp>
      <p:sp>
        <p:nvSpPr>
          <p:cNvPr id="5" name="TextBox 5"/>
          <p:cNvSpPr txBox="1"/>
          <p:nvPr/>
        </p:nvSpPr>
        <p:spPr>
          <a:xfrm>
            <a:off x="2214514" y="4571996"/>
            <a:ext cx="6858048" cy="1744067"/>
          </a:xfrm>
          <a:prstGeom prst="rect">
            <a:avLst/>
          </a:prstGeom>
        </p:spPr>
        <p:txBody>
          <a:bodyPr wrap="square" lIns="0" tIns="0" rIns="0" bIns="0" rtlCol="0" anchor="t">
            <a:spAutoFit/>
          </a:bodyPr>
          <a:lstStyle/>
          <a:p>
            <a:pPr lvl="0">
              <a:lnSpc>
                <a:spcPts val="3359"/>
              </a:lnSpc>
              <a:spcBef>
                <a:spcPct val="0"/>
              </a:spcBef>
            </a:pPr>
            <a:r>
              <a:rPr lang="tr-TR" sz="2400" b="1" dirty="0">
                <a:solidFill>
                  <a:srgbClr val="002060"/>
                </a:solidFill>
                <a:latin typeface="Verdana" pitchFamily="34" charset="0"/>
                <a:ea typeface="Verdana" pitchFamily="34" charset="0"/>
                <a:cs typeface="Verdana" pitchFamily="34" charset="0"/>
              </a:rPr>
              <a:t>Bireysel özellikler </a:t>
            </a:r>
            <a:r>
              <a:rPr lang="tr-TR" sz="2400" dirty="0">
                <a:latin typeface="Verdana" pitchFamily="34" charset="0"/>
                <a:ea typeface="Verdana" pitchFamily="34" charset="0"/>
                <a:cs typeface="Verdana" pitchFamily="34" charset="0"/>
              </a:rPr>
              <a:t>(ilgi, yetenek, değer, amaç, beklenti, kişilik özellikleri, fiziksel özellikler, bireyin kendisi ve mesleklerle ilgili algılamaları, mesleki olgunluk vb.)</a:t>
            </a:r>
            <a:endParaRPr lang="en-US" sz="2400" u="none" dirty="0">
              <a:solidFill>
                <a:srgbClr val="000000"/>
              </a:solidFill>
              <a:latin typeface="Verdana" pitchFamily="34" charset="0"/>
              <a:ea typeface="Verdana" pitchFamily="34" charset="0"/>
              <a:cs typeface="Verdana" pitchFamily="34" charset="0"/>
            </a:endParaRPr>
          </a:p>
        </p:txBody>
      </p:sp>
      <p:pic>
        <p:nvPicPr>
          <p:cNvPr id="6" name="Picture 6"/>
          <p:cNvPicPr>
            <a:picLocks noChangeAspect="1"/>
          </p:cNvPicPr>
          <p:nvPr/>
        </p:nvPicPr>
        <p:blipFill>
          <a:blip r:embed="rId7"/>
          <a:srcRect/>
          <a:stretch>
            <a:fillRect/>
          </a:stretch>
        </p:blipFill>
        <p:spPr>
          <a:xfrm rot="-10276163">
            <a:off x="1196487" y="4842711"/>
            <a:ext cx="801671" cy="766689"/>
          </a:xfrm>
          <a:prstGeom prst="rect">
            <a:avLst/>
          </a:prstGeom>
        </p:spPr>
      </p:pic>
      <p:sp>
        <p:nvSpPr>
          <p:cNvPr id="7" name="TextBox 7"/>
          <p:cNvSpPr txBox="1"/>
          <p:nvPr/>
        </p:nvSpPr>
        <p:spPr>
          <a:xfrm>
            <a:off x="1428696" y="4929186"/>
            <a:ext cx="295450" cy="589905"/>
          </a:xfrm>
          <a:prstGeom prst="rect">
            <a:avLst/>
          </a:prstGeom>
        </p:spPr>
        <p:txBody>
          <a:bodyPr wrap="square" lIns="0" tIns="0" rIns="0" bIns="0" rtlCol="0" anchor="t">
            <a:spAutoFit/>
          </a:bodyPr>
          <a:lstStyle/>
          <a:p>
            <a:pPr marL="0" lvl="0" indent="0" algn="ctr">
              <a:lnSpc>
                <a:spcPts val="4595"/>
              </a:lnSpc>
              <a:spcBef>
                <a:spcPct val="0"/>
              </a:spcBef>
            </a:pPr>
            <a:r>
              <a:rPr lang="en-US" sz="3282" dirty="0">
                <a:solidFill>
                  <a:srgbClr val="FFFFFF"/>
                </a:solidFill>
                <a:latin typeface="Verdana" pitchFamily="34" charset="0"/>
                <a:ea typeface="Verdana" pitchFamily="34" charset="0"/>
                <a:cs typeface="Verdana" pitchFamily="34" charset="0"/>
              </a:rPr>
              <a:t>1</a:t>
            </a:r>
          </a:p>
        </p:txBody>
      </p:sp>
      <p:grpSp>
        <p:nvGrpSpPr>
          <p:cNvPr id="51" name="Group 18"/>
          <p:cNvGrpSpPr/>
          <p:nvPr/>
        </p:nvGrpSpPr>
        <p:grpSpPr>
          <a:xfrm>
            <a:off x="1000068" y="6715136"/>
            <a:ext cx="8429684" cy="2500330"/>
            <a:chOff x="0" y="0"/>
            <a:chExt cx="4773975" cy="4273894"/>
          </a:xfrm>
          <a:solidFill>
            <a:schemeClr val="accent3">
              <a:lumMod val="40000"/>
              <a:lumOff val="60000"/>
            </a:schemeClr>
          </a:solidFill>
        </p:grpSpPr>
        <p:sp>
          <p:nvSpPr>
            <p:cNvPr id="52" name="Freeform 19"/>
            <p:cNvSpPr/>
            <p:nvPr/>
          </p:nvSpPr>
          <p:spPr>
            <a:xfrm>
              <a:off x="15240" y="248920"/>
              <a:ext cx="4746035" cy="4003384"/>
            </a:xfrm>
            <a:custGeom>
              <a:avLst/>
              <a:gdLst/>
              <a:ahLst/>
              <a:cxnLst/>
              <a:rect l="l" t="t" r="r" b="b"/>
              <a:pathLst>
                <a:path w="4746035" h="4003384">
                  <a:moveTo>
                    <a:pt x="4743495" y="645160"/>
                  </a:moveTo>
                  <a:cubicBezTo>
                    <a:pt x="4746035" y="488950"/>
                    <a:pt x="4724445" y="30480"/>
                    <a:pt x="4724445" y="30480"/>
                  </a:cubicBezTo>
                  <a:cubicBezTo>
                    <a:pt x="4724445" y="30480"/>
                    <a:pt x="4339635" y="40640"/>
                    <a:pt x="3590655" y="40640"/>
                  </a:cubicBezTo>
                  <a:cubicBezTo>
                    <a:pt x="343536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3155024"/>
                    <a:pt x="21590" y="3346794"/>
                  </a:cubicBezTo>
                  <a:cubicBezTo>
                    <a:pt x="6350" y="3591904"/>
                    <a:pt x="0" y="3965284"/>
                    <a:pt x="0" y="3965284"/>
                  </a:cubicBezTo>
                  <a:cubicBezTo>
                    <a:pt x="204470" y="3995764"/>
                    <a:pt x="450850" y="4003384"/>
                    <a:pt x="657860" y="4000844"/>
                  </a:cubicBezTo>
                  <a:cubicBezTo>
                    <a:pt x="891540" y="4000844"/>
                    <a:pt x="3255238" y="4000844"/>
                    <a:pt x="3255238" y="4000844"/>
                  </a:cubicBezTo>
                  <a:lnTo>
                    <a:pt x="4704125" y="3986874"/>
                  </a:lnTo>
                  <a:cubicBezTo>
                    <a:pt x="4704125" y="3986874"/>
                    <a:pt x="4743495" y="3284564"/>
                    <a:pt x="4743495" y="3158834"/>
                  </a:cubicBezTo>
                  <a:cubicBezTo>
                    <a:pt x="4743495" y="2984844"/>
                    <a:pt x="4740955" y="803910"/>
                    <a:pt x="4743495" y="645160"/>
                  </a:cubicBezTo>
                  <a:close/>
                </a:path>
              </a:pathLst>
            </a:custGeom>
            <a:grpFill/>
          </p:spPr>
        </p:sp>
        <p:sp>
          <p:nvSpPr>
            <p:cNvPr id="53" name="Freeform 20"/>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chemeClr val="accent3">
                <a:lumMod val="75000"/>
              </a:schemeClr>
            </a:solidFill>
          </p:spPr>
        </p:sp>
      </p:grpSp>
      <p:grpSp>
        <p:nvGrpSpPr>
          <p:cNvPr id="11" name="Group 11"/>
          <p:cNvGrpSpPr/>
          <p:nvPr/>
        </p:nvGrpSpPr>
        <p:grpSpPr>
          <a:xfrm>
            <a:off x="1285820" y="7643830"/>
            <a:ext cx="801671" cy="766688"/>
            <a:chOff x="71390" y="75201"/>
            <a:chExt cx="1068894" cy="1022251"/>
          </a:xfrm>
        </p:grpSpPr>
        <p:pic>
          <p:nvPicPr>
            <p:cNvPr id="13" name="Picture 13"/>
            <p:cNvPicPr>
              <a:picLocks noChangeAspect="1"/>
            </p:cNvPicPr>
            <p:nvPr/>
          </p:nvPicPr>
          <p:blipFill>
            <a:blip r:embed="rId8"/>
            <a:srcRect/>
            <a:stretch>
              <a:fillRect/>
            </a:stretch>
          </p:blipFill>
          <p:spPr>
            <a:xfrm rot="-10276163">
              <a:off x="71390" y="75201"/>
              <a:ext cx="1068894" cy="1022251"/>
            </a:xfrm>
            <a:prstGeom prst="rect">
              <a:avLst/>
            </a:prstGeom>
          </p:spPr>
        </p:pic>
        <p:sp>
          <p:nvSpPr>
            <p:cNvPr id="14" name="TextBox 14"/>
            <p:cNvSpPr txBox="1"/>
            <p:nvPr/>
          </p:nvSpPr>
          <p:spPr>
            <a:xfrm>
              <a:off x="299451" y="195498"/>
              <a:ext cx="573352" cy="786541"/>
            </a:xfrm>
            <a:prstGeom prst="rect">
              <a:avLst/>
            </a:prstGeom>
          </p:spPr>
          <p:txBody>
            <a:bodyPr lIns="0" tIns="0" rIns="0" bIns="0" rtlCol="0" anchor="t">
              <a:spAutoFit/>
            </a:bodyPr>
            <a:lstStyle/>
            <a:p>
              <a:pPr marL="0" lvl="0" indent="0" algn="ctr">
                <a:lnSpc>
                  <a:spcPts val="4595"/>
                </a:lnSpc>
                <a:spcBef>
                  <a:spcPct val="0"/>
                </a:spcBef>
              </a:pPr>
              <a:r>
                <a:rPr lang="en-US" sz="3282" dirty="0">
                  <a:solidFill>
                    <a:srgbClr val="FFFFFF"/>
                  </a:solidFill>
                  <a:latin typeface="Verdana" pitchFamily="34" charset="0"/>
                  <a:ea typeface="Verdana" pitchFamily="34" charset="0"/>
                  <a:cs typeface="Verdana" pitchFamily="34" charset="0"/>
                </a:rPr>
                <a:t>2</a:t>
              </a:r>
            </a:p>
          </p:txBody>
        </p:sp>
      </p:grpSp>
      <p:sp>
        <p:nvSpPr>
          <p:cNvPr id="54" name="TextBox 5"/>
          <p:cNvSpPr txBox="1"/>
          <p:nvPr/>
        </p:nvSpPr>
        <p:spPr>
          <a:xfrm>
            <a:off x="2143076" y="7429516"/>
            <a:ext cx="6858048" cy="1289520"/>
          </a:xfrm>
          <a:prstGeom prst="rect">
            <a:avLst/>
          </a:prstGeom>
        </p:spPr>
        <p:txBody>
          <a:bodyPr wrap="square" lIns="0" tIns="0" rIns="0" bIns="0" rtlCol="0" anchor="t">
            <a:spAutoFit/>
          </a:bodyPr>
          <a:lstStyle/>
          <a:p>
            <a:pPr lvl="0">
              <a:lnSpc>
                <a:spcPts val="3359"/>
              </a:lnSpc>
              <a:spcBef>
                <a:spcPct val="0"/>
              </a:spcBef>
            </a:pPr>
            <a:r>
              <a:rPr lang="tr-TR" sz="2400" b="1" dirty="0">
                <a:solidFill>
                  <a:srgbClr val="002060"/>
                </a:solidFill>
                <a:latin typeface="Verdana" pitchFamily="34" charset="0"/>
                <a:ea typeface="Verdana" pitchFamily="34" charset="0"/>
                <a:cs typeface="Verdana" pitchFamily="34" charset="0"/>
              </a:rPr>
              <a:t>Sosyal özellikler </a:t>
            </a:r>
            <a:r>
              <a:rPr lang="tr-TR" sz="2400" dirty="0">
                <a:latin typeface="Verdana" pitchFamily="34" charset="0"/>
                <a:ea typeface="Verdana" pitchFamily="34" charset="0"/>
                <a:cs typeface="Verdana" pitchFamily="34" charset="0"/>
              </a:rPr>
              <a:t>(ailenin özellikleri, içinde yaşanılan kültürün mesleklere ve cinsiyete dayalı algılamaları, sosyal yapı, medya vb.)</a:t>
            </a:r>
            <a:endParaRPr lang="en-US" sz="2400" u="none" dirty="0">
              <a:solidFill>
                <a:srgbClr val="000000"/>
              </a:solidFill>
              <a:latin typeface="Verdana" pitchFamily="34" charset="0"/>
              <a:ea typeface="Verdana" pitchFamily="34" charset="0"/>
              <a:cs typeface="Verdana" pitchFamily="34" charset="0"/>
            </a:endParaRPr>
          </a:p>
        </p:txBody>
      </p:sp>
      <p:grpSp>
        <p:nvGrpSpPr>
          <p:cNvPr id="55" name="Group 18"/>
          <p:cNvGrpSpPr/>
          <p:nvPr/>
        </p:nvGrpSpPr>
        <p:grpSpPr>
          <a:xfrm>
            <a:off x="9644066" y="3929054"/>
            <a:ext cx="8143996" cy="2500330"/>
            <a:chOff x="0" y="0"/>
            <a:chExt cx="4773975" cy="4273894"/>
          </a:xfrm>
          <a:solidFill>
            <a:schemeClr val="accent5">
              <a:lumMod val="40000"/>
              <a:lumOff val="60000"/>
            </a:schemeClr>
          </a:solidFill>
        </p:grpSpPr>
        <p:sp>
          <p:nvSpPr>
            <p:cNvPr id="56" name="Freeform 19"/>
            <p:cNvSpPr/>
            <p:nvPr/>
          </p:nvSpPr>
          <p:spPr>
            <a:xfrm>
              <a:off x="15240" y="248920"/>
              <a:ext cx="4746035" cy="4003384"/>
            </a:xfrm>
            <a:custGeom>
              <a:avLst/>
              <a:gdLst/>
              <a:ahLst/>
              <a:cxnLst/>
              <a:rect l="l" t="t" r="r" b="b"/>
              <a:pathLst>
                <a:path w="4746035" h="4003384">
                  <a:moveTo>
                    <a:pt x="4743495" y="645160"/>
                  </a:moveTo>
                  <a:cubicBezTo>
                    <a:pt x="4746035" y="488950"/>
                    <a:pt x="4724445" y="30480"/>
                    <a:pt x="4724445" y="30480"/>
                  </a:cubicBezTo>
                  <a:cubicBezTo>
                    <a:pt x="4724445" y="30480"/>
                    <a:pt x="4339635" y="40640"/>
                    <a:pt x="3590655" y="40640"/>
                  </a:cubicBezTo>
                  <a:cubicBezTo>
                    <a:pt x="343536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3155024"/>
                    <a:pt x="21590" y="3346794"/>
                  </a:cubicBezTo>
                  <a:cubicBezTo>
                    <a:pt x="6350" y="3591904"/>
                    <a:pt x="0" y="3965284"/>
                    <a:pt x="0" y="3965284"/>
                  </a:cubicBezTo>
                  <a:cubicBezTo>
                    <a:pt x="204470" y="3995764"/>
                    <a:pt x="450850" y="4003384"/>
                    <a:pt x="657860" y="4000844"/>
                  </a:cubicBezTo>
                  <a:cubicBezTo>
                    <a:pt x="891540" y="4000844"/>
                    <a:pt x="3255238" y="4000844"/>
                    <a:pt x="3255238" y="4000844"/>
                  </a:cubicBezTo>
                  <a:lnTo>
                    <a:pt x="4704125" y="3986874"/>
                  </a:lnTo>
                  <a:cubicBezTo>
                    <a:pt x="4704125" y="3986874"/>
                    <a:pt x="4743495" y="3284564"/>
                    <a:pt x="4743495" y="3158834"/>
                  </a:cubicBezTo>
                  <a:cubicBezTo>
                    <a:pt x="4743495" y="2984844"/>
                    <a:pt x="4740955" y="803910"/>
                    <a:pt x="4743495" y="645160"/>
                  </a:cubicBezTo>
                  <a:close/>
                </a:path>
              </a:pathLst>
            </a:custGeom>
            <a:grpFill/>
          </p:spPr>
        </p:sp>
        <p:sp>
          <p:nvSpPr>
            <p:cNvPr id="57" name="Freeform 20"/>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chemeClr val="accent5">
                <a:lumMod val="75000"/>
              </a:schemeClr>
            </a:solidFill>
          </p:spPr>
        </p:sp>
      </p:grpSp>
      <p:grpSp>
        <p:nvGrpSpPr>
          <p:cNvPr id="58" name="Group 18"/>
          <p:cNvGrpSpPr/>
          <p:nvPr/>
        </p:nvGrpSpPr>
        <p:grpSpPr>
          <a:xfrm>
            <a:off x="9644066" y="6715136"/>
            <a:ext cx="8096333" cy="2474316"/>
            <a:chOff x="-83753" y="10160"/>
            <a:chExt cx="4746035" cy="4111944"/>
          </a:xfrm>
          <a:solidFill>
            <a:schemeClr val="accent2">
              <a:lumMod val="20000"/>
              <a:lumOff val="80000"/>
            </a:schemeClr>
          </a:solidFill>
        </p:grpSpPr>
        <p:sp>
          <p:nvSpPr>
            <p:cNvPr id="59" name="Freeform 19"/>
            <p:cNvSpPr/>
            <p:nvPr/>
          </p:nvSpPr>
          <p:spPr>
            <a:xfrm>
              <a:off x="-83753" y="118719"/>
              <a:ext cx="4746035" cy="4003385"/>
            </a:xfrm>
            <a:custGeom>
              <a:avLst/>
              <a:gdLst/>
              <a:ahLst/>
              <a:cxnLst/>
              <a:rect l="l" t="t" r="r" b="b"/>
              <a:pathLst>
                <a:path w="4746035" h="4003384">
                  <a:moveTo>
                    <a:pt x="4743495" y="645160"/>
                  </a:moveTo>
                  <a:cubicBezTo>
                    <a:pt x="4746035" y="488950"/>
                    <a:pt x="4724445" y="30480"/>
                    <a:pt x="4724445" y="30480"/>
                  </a:cubicBezTo>
                  <a:cubicBezTo>
                    <a:pt x="4724445" y="30480"/>
                    <a:pt x="4339635" y="40640"/>
                    <a:pt x="3590655" y="40640"/>
                  </a:cubicBezTo>
                  <a:cubicBezTo>
                    <a:pt x="343536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3155024"/>
                    <a:pt x="21590" y="3346794"/>
                  </a:cubicBezTo>
                  <a:cubicBezTo>
                    <a:pt x="6350" y="3591904"/>
                    <a:pt x="0" y="3965284"/>
                    <a:pt x="0" y="3965284"/>
                  </a:cubicBezTo>
                  <a:cubicBezTo>
                    <a:pt x="204470" y="3995764"/>
                    <a:pt x="450850" y="4003384"/>
                    <a:pt x="657860" y="4000844"/>
                  </a:cubicBezTo>
                  <a:cubicBezTo>
                    <a:pt x="891540" y="4000844"/>
                    <a:pt x="3255238" y="4000844"/>
                    <a:pt x="3255238" y="4000844"/>
                  </a:cubicBezTo>
                  <a:lnTo>
                    <a:pt x="4704125" y="3986874"/>
                  </a:lnTo>
                  <a:cubicBezTo>
                    <a:pt x="4704125" y="3986874"/>
                    <a:pt x="4743495" y="3284564"/>
                    <a:pt x="4743495" y="3158834"/>
                  </a:cubicBezTo>
                  <a:cubicBezTo>
                    <a:pt x="4743495" y="2984844"/>
                    <a:pt x="4740955" y="803910"/>
                    <a:pt x="4743495" y="645160"/>
                  </a:cubicBezTo>
                  <a:close/>
                </a:path>
              </a:pathLst>
            </a:custGeom>
            <a:grpFill/>
          </p:spPr>
        </p:sp>
        <p:sp>
          <p:nvSpPr>
            <p:cNvPr id="60" name="Freeform 20"/>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chemeClr val="accent2">
                <a:lumMod val="60000"/>
                <a:lumOff val="40000"/>
              </a:schemeClr>
            </a:solidFill>
          </p:spPr>
        </p:sp>
      </p:grpSp>
      <p:sp>
        <p:nvSpPr>
          <p:cNvPr id="61" name="TextBox 5"/>
          <p:cNvSpPr txBox="1"/>
          <p:nvPr/>
        </p:nvSpPr>
        <p:spPr>
          <a:xfrm>
            <a:off x="10858512" y="4500558"/>
            <a:ext cx="6715172" cy="1744067"/>
          </a:xfrm>
          <a:prstGeom prst="rect">
            <a:avLst/>
          </a:prstGeom>
        </p:spPr>
        <p:txBody>
          <a:bodyPr wrap="square" lIns="0" tIns="0" rIns="0" bIns="0" rtlCol="0" anchor="t">
            <a:spAutoFit/>
          </a:bodyPr>
          <a:lstStyle/>
          <a:p>
            <a:pPr lvl="0">
              <a:lnSpc>
                <a:spcPts val="3359"/>
              </a:lnSpc>
              <a:spcBef>
                <a:spcPct val="0"/>
              </a:spcBef>
            </a:pPr>
            <a:r>
              <a:rPr lang="tr-TR" sz="2400" b="1" dirty="0">
                <a:solidFill>
                  <a:srgbClr val="002060"/>
                </a:solidFill>
                <a:latin typeface="Verdana" pitchFamily="34" charset="0"/>
                <a:ea typeface="Verdana" pitchFamily="34" charset="0"/>
                <a:cs typeface="Verdana" pitchFamily="34" charset="0"/>
              </a:rPr>
              <a:t>Politik, ekonomik, yasal ve sisteme ilişkin özellikler</a:t>
            </a:r>
            <a:r>
              <a:rPr lang="tr-TR" sz="2400" dirty="0">
                <a:latin typeface="Verdana" pitchFamily="34" charset="0"/>
                <a:ea typeface="Verdana" pitchFamily="34" charset="0"/>
                <a:cs typeface="Verdana" pitchFamily="34" charset="0"/>
              </a:rPr>
              <a:t> (ülkenin ekonomik yapısı, yasalar, eğitim ve sınav sistemleri, iş bulma olanakları vb.)</a:t>
            </a:r>
            <a:endParaRPr lang="en-US" sz="2400" u="none" dirty="0">
              <a:solidFill>
                <a:srgbClr val="000000"/>
              </a:solidFill>
              <a:latin typeface="Verdana" pitchFamily="34" charset="0"/>
              <a:ea typeface="Verdana" pitchFamily="34" charset="0"/>
              <a:cs typeface="Verdana" pitchFamily="34" charset="0"/>
            </a:endParaRPr>
          </a:p>
        </p:txBody>
      </p:sp>
      <p:grpSp>
        <p:nvGrpSpPr>
          <p:cNvPr id="15" name="Group 15"/>
          <p:cNvGrpSpPr/>
          <p:nvPr/>
        </p:nvGrpSpPr>
        <p:grpSpPr>
          <a:xfrm>
            <a:off x="9929818" y="4857748"/>
            <a:ext cx="801671" cy="766688"/>
            <a:chOff x="71390" y="75201"/>
            <a:chExt cx="1068894" cy="1022251"/>
          </a:xfrm>
        </p:grpSpPr>
        <p:pic>
          <p:nvPicPr>
            <p:cNvPr id="17" name="Picture 17"/>
            <p:cNvPicPr>
              <a:picLocks noChangeAspect="1"/>
            </p:cNvPicPr>
            <p:nvPr/>
          </p:nvPicPr>
          <p:blipFill>
            <a:blip r:embed="rId7"/>
            <a:srcRect/>
            <a:stretch>
              <a:fillRect/>
            </a:stretch>
          </p:blipFill>
          <p:spPr>
            <a:xfrm rot="-10276163">
              <a:off x="71390" y="75201"/>
              <a:ext cx="1068894" cy="1022251"/>
            </a:xfrm>
            <a:prstGeom prst="rect">
              <a:avLst/>
            </a:prstGeom>
          </p:spPr>
        </p:pic>
        <p:sp>
          <p:nvSpPr>
            <p:cNvPr id="18" name="TextBox 18"/>
            <p:cNvSpPr txBox="1"/>
            <p:nvPr/>
          </p:nvSpPr>
          <p:spPr>
            <a:xfrm>
              <a:off x="299451" y="195498"/>
              <a:ext cx="573352" cy="786540"/>
            </a:xfrm>
            <a:prstGeom prst="rect">
              <a:avLst/>
            </a:prstGeom>
          </p:spPr>
          <p:txBody>
            <a:bodyPr lIns="0" tIns="0" rIns="0" bIns="0" rtlCol="0" anchor="t">
              <a:spAutoFit/>
            </a:bodyPr>
            <a:lstStyle/>
            <a:p>
              <a:pPr marL="0" lvl="0" indent="0" algn="ctr">
                <a:lnSpc>
                  <a:spcPts val="4595"/>
                </a:lnSpc>
                <a:spcBef>
                  <a:spcPct val="0"/>
                </a:spcBef>
              </a:pPr>
              <a:r>
                <a:rPr lang="en-US" sz="3282" dirty="0">
                  <a:solidFill>
                    <a:srgbClr val="FFFFFF"/>
                  </a:solidFill>
                  <a:latin typeface="Verdana" pitchFamily="34" charset="0"/>
                  <a:ea typeface="Verdana" pitchFamily="34" charset="0"/>
                  <a:cs typeface="Verdana" pitchFamily="34" charset="0"/>
                </a:rPr>
                <a:t>3</a:t>
              </a:r>
            </a:p>
          </p:txBody>
        </p:sp>
      </p:grpSp>
      <p:sp>
        <p:nvSpPr>
          <p:cNvPr id="62" name="TextBox 5"/>
          <p:cNvSpPr txBox="1"/>
          <p:nvPr/>
        </p:nvSpPr>
        <p:spPr>
          <a:xfrm>
            <a:off x="10858512" y="7429516"/>
            <a:ext cx="6715172" cy="872034"/>
          </a:xfrm>
          <a:prstGeom prst="rect">
            <a:avLst/>
          </a:prstGeom>
        </p:spPr>
        <p:txBody>
          <a:bodyPr wrap="square" lIns="0" tIns="0" rIns="0" bIns="0" rtlCol="0" anchor="t">
            <a:spAutoFit/>
          </a:bodyPr>
          <a:lstStyle/>
          <a:p>
            <a:pPr lvl="0">
              <a:lnSpc>
                <a:spcPts val="3359"/>
              </a:lnSpc>
              <a:spcBef>
                <a:spcPct val="0"/>
              </a:spcBef>
            </a:pPr>
            <a:r>
              <a:rPr lang="tr-TR" sz="2400" b="1" dirty="0">
                <a:solidFill>
                  <a:srgbClr val="002060"/>
                </a:solidFill>
                <a:latin typeface="Verdana" pitchFamily="34" charset="0"/>
                <a:ea typeface="Verdana" pitchFamily="34" charset="0"/>
                <a:cs typeface="Verdana" pitchFamily="34" charset="0"/>
              </a:rPr>
              <a:t>Şans </a:t>
            </a:r>
            <a:r>
              <a:rPr lang="tr-TR" sz="2400" dirty="0">
                <a:latin typeface="Verdana" pitchFamily="34" charset="0"/>
                <a:ea typeface="Verdana" pitchFamily="34" charset="0"/>
                <a:cs typeface="Verdana" pitchFamily="34" charset="0"/>
              </a:rPr>
              <a:t>(sağlık koşulları, doğal olaylar, beklenmeyen durumlar vb.) </a:t>
            </a:r>
            <a:endParaRPr lang="en-US" sz="2400" u="none" dirty="0">
              <a:solidFill>
                <a:srgbClr val="000000"/>
              </a:solidFill>
              <a:latin typeface="Verdana" pitchFamily="34" charset="0"/>
              <a:ea typeface="Verdana" pitchFamily="34" charset="0"/>
              <a:cs typeface="Verdana" pitchFamily="34" charset="0"/>
            </a:endParaRPr>
          </a:p>
        </p:txBody>
      </p:sp>
      <p:grpSp>
        <p:nvGrpSpPr>
          <p:cNvPr id="19" name="Group 19"/>
          <p:cNvGrpSpPr/>
          <p:nvPr/>
        </p:nvGrpSpPr>
        <p:grpSpPr>
          <a:xfrm>
            <a:off x="10001256" y="7500954"/>
            <a:ext cx="801671" cy="766688"/>
            <a:chOff x="71390" y="75201"/>
            <a:chExt cx="1068894" cy="1022251"/>
          </a:xfrm>
        </p:grpSpPr>
        <p:pic>
          <p:nvPicPr>
            <p:cNvPr id="21" name="Picture 21"/>
            <p:cNvPicPr>
              <a:picLocks noChangeAspect="1"/>
            </p:cNvPicPr>
            <p:nvPr/>
          </p:nvPicPr>
          <p:blipFill>
            <a:blip r:embed="rId8"/>
            <a:srcRect/>
            <a:stretch>
              <a:fillRect/>
            </a:stretch>
          </p:blipFill>
          <p:spPr>
            <a:xfrm rot="-10276163">
              <a:off x="71390" y="75201"/>
              <a:ext cx="1068894" cy="1022251"/>
            </a:xfrm>
            <a:prstGeom prst="rect">
              <a:avLst/>
            </a:prstGeom>
          </p:spPr>
        </p:pic>
        <p:sp>
          <p:nvSpPr>
            <p:cNvPr id="22" name="TextBox 22"/>
            <p:cNvSpPr txBox="1"/>
            <p:nvPr/>
          </p:nvSpPr>
          <p:spPr>
            <a:xfrm>
              <a:off x="299451" y="195498"/>
              <a:ext cx="573352" cy="786540"/>
            </a:xfrm>
            <a:prstGeom prst="rect">
              <a:avLst/>
            </a:prstGeom>
          </p:spPr>
          <p:txBody>
            <a:bodyPr lIns="0" tIns="0" rIns="0" bIns="0" rtlCol="0" anchor="t">
              <a:spAutoFit/>
            </a:bodyPr>
            <a:lstStyle/>
            <a:p>
              <a:pPr marL="0" lvl="0" indent="0" algn="ctr">
                <a:lnSpc>
                  <a:spcPts val="4595"/>
                </a:lnSpc>
                <a:spcBef>
                  <a:spcPct val="0"/>
                </a:spcBef>
              </a:pPr>
              <a:r>
                <a:rPr lang="en-US" sz="3282" dirty="0">
                  <a:solidFill>
                    <a:srgbClr val="FFFFFF"/>
                  </a:solidFill>
                  <a:latin typeface="Verdana" pitchFamily="34" charset="0"/>
                  <a:ea typeface="Verdana" pitchFamily="34" charset="0"/>
                  <a:cs typeface="Verdana" pitchFamily="34" charset="0"/>
                </a:rPr>
                <a:t>4</a:t>
              </a:r>
            </a:p>
          </p:txBody>
        </p:sp>
      </p:grpSp>
      <p:pic>
        <p:nvPicPr>
          <p:cNvPr id="63" name="Picture 2" descr="\\Rehber1\yenİ rehberlİk\LOGO\manavgat ram logo-1.png"/>
          <p:cNvPicPr>
            <a:picLocks noChangeAspect="1" noChangeArrowheads="1"/>
          </p:cNvPicPr>
          <p:nvPr/>
        </p:nvPicPr>
        <p:blipFill>
          <a:blip r:embed="rId9" cstate="print"/>
          <a:srcRect/>
          <a:stretch>
            <a:fillRect/>
          </a:stretch>
        </p:blipFill>
        <p:spPr bwMode="auto">
          <a:xfrm>
            <a:off x="16250849" y="1000096"/>
            <a:ext cx="1680025" cy="15716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430613" y="545933"/>
            <a:ext cx="19149227" cy="9280647"/>
          </a:xfrm>
          <a:prstGeom prst="rect">
            <a:avLst/>
          </a:prstGeom>
          <a:solidFill>
            <a:srgbClr val="EDECE7"/>
          </a:solidFill>
        </p:spPr>
      </p:sp>
      <p:pic>
        <p:nvPicPr>
          <p:cNvPr id="3" name="Picture 3"/>
          <p:cNvPicPr>
            <a:picLocks noChangeAspect="1"/>
          </p:cNvPicPr>
          <p:nvPr/>
        </p:nvPicPr>
        <p:blipFill>
          <a:blip r:embed="rId3"/>
          <a:srcRect/>
          <a:stretch>
            <a:fillRect/>
          </a:stretch>
        </p:blipFill>
        <p:spPr>
          <a:xfrm rot="2148887">
            <a:off x="14635186" y="-85214"/>
            <a:ext cx="5619309" cy="5445621"/>
          </a:xfrm>
          <a:prstGeom prst="rect">
            <a:avLst/>
          </a:prstGeom>
        </p:spPr>
      </p:pic>
      <p:grpSp>
        <p:nvGrpSpPr>
          <p:cNvPr id="22" name="Group 5"/>
          <p:cNvGrpSpPr/>
          <p:nvPr/>
        </p:nvGrpSpPr>
        <p:grpSpPr>
          <a:xfrm rot="-167779">
            <a:off x="879722" y="1072206"/>
            <a:ext cx="12919871" cy="1239033"/>
            <a:chOff x="0" y="0"/>
            <a:chExt cx="4563064" cy="846672"/>
          </a:xfrm>
          <a:solidFill>
            <a:schemeClr val="accent4">
              <a:lumMod val="75000"/>
            </a:schemeClr>
          </a:solidFill>
        </p:grpSpPr>
        <p:sp>
          <p:nvSpPr>
            <p:cNvPr id="23" name="AutoShape 6"/>
            <p:cNvSpPr/>
            <p:nvPr/>
          </p:nvSpPr>
          <p:spPr>
            <a:xfrm>
              <a:off x="0" y="0"/>
              <a:ext cx="4563064" cy="846672"/>
            </a:xfrm>
            <a:prstGeom prst="rect">
              <a:avLst/>
            </a:prstGeom>
            <a:grpFill/>
          </p:spPr>
        </p:sp>
        <p:sp>
          <p:nvSpPr>
            <p:cNvPr id="24" name="TextBox 7"/>
            <p:cNvSpPr txBox="1"/>
            <p:nvPr/>
          </p:nvSpPr>
          <p:spPr>
            <a:xfrm>
              <a:off x="169333" y="278424"/>
              <a:ext cx="4224397" cy="350523"/>
            </a:xfrm>
            <a:prstGeom prst="rect">
              <a:avLst/>
            </a:prstGeom>
            <a:grpFill/>
          </p:spPr>
          <p:txBody>
            <a:bodyPr lIns="0" tIns="0" rIns="0" bIns="0" rtlCol="0" anchor="t">
              <a:spAutoFit/>
            </a:bodyPr>
            <a:lstStyle/>
            <a:p>
              <a:pPr algn="ctr">
                <a:lnSpc>
                  <a:spcPts val="3960"/>
                </a:lnSpc>
              </a:pPr>
              <a:r>
                <a:rPr lang="tr-TR" sz="4000" b="1" spc="-36" dirty="0">
                  <a:solidFill>
                    <a:schemeClr val="bg1"/>
                  </a:solidFill>
                  <a:latin typeface="Calisto MT" pitchFamily="18" charset="0"/>
                </a:rPr>
                <a:t>Meslek Seçiminde Gençleri Etkileyen Faktörler</a:t>
              </a:r>
              <a:endParaRPr lang="en-US" sz="4000" b="1" spc="-36" dirty="0">
                <a:solidFill>
                  <a:schemeClr val="bg1"/>
                </a:solidFill>
                <a:latin typeface="Calisto MT" pitchFamily="18" charset="0"/>
              </a:endParaRPr>
            </a:p>
          </p:txBody>
        </p:sp>
      </p:grpSp>
      <p:pic>
        <p:nvPicPr>
          <p:cNvPr id="17" name="Picture 17"/>
          <p:cNvPicPr>
            <a:picLocks noChangeAspect="1"/>
          </p:cNvPicPr>
          <p:nvPr/>
        </p:nvPicPr>
        <p:blipFill>
          <a:blip r:embed="rId4"/>
          <a:srcRect/>
          <a:stretch>
            <a:fillRect/>
          </a:stretch>
        </p:blipFill>
        <p:spPr>
          <a:xfrm rot="19492450">
            <a:off x="329184" y="1417601"/>
            <a:ext cx="2130580" cy="577218"/>
          </a:xfrm>
          <a:prstGeom prst="rect">
            <a:avLst/>
          </a:prstGeom>
        </p:spPr>
      </p:pic>
      <p:sp>
        <p:nvSpPr>
          <p:cNvPr id="25" name="TextBox 26"/>
          <p:cNvSpPr txBox="1"/>
          <p:nvPr/>
        </p:nvSpPr>
        <p:spPr>
          <a:xfrm>
            <a:off x="2857456" y="3286112"/>
            <a:ext cx="11615762" cy="4431983"/>
          </a:xfrm>
          <a:prstGeom prst="rect">
            <a:avLst/>
          </a:prstGeom>
        </p:spPr>
        <p:txBody>
          <a:bodyPr wrap="square" lIns="0" tIns="0" rIns="0" bIns="0" rtlCol="0" anchor="t">
            <a:spAutoFit/>
          </a:bodyPr>
          <a:lstStyle/>
          <a:p>
            <a:pPr>
              <a:lnSpc>
                <a:spcPct val="150000"/>
              </a:lnSpc>
              <a:buBlip>
                <a:blip r:embed="rId5"/>
              </a:buBlip>
            </a:pPr>
            <a:r>
              <a:rPr lang="tr-TR" sz="3200" dirty="0">
                <a:latin typeface="Verdana" pitchFamily="34" charset="0"/>
                <a:ea typeface="Verdana" pitchFamily="34" charset="0"/>
                <a:cs typeface="Verdana" pitchFamily="34" charset="0"/>
              </a:rPr>
              <a:t> </a:t>
            </a:r>
            <a:r>
              <a:rPr lang="tr-TR" sz="3200" dirty="0">
                <a:cs typeface="Times New Roman" pitchFamily="18" charset="0"/>
              </a:rPr>
              <a:t>Anne babanın beklentileri</a:t>
            </a:r>
          </a:p>
          <a:p>
            <a:pPr>
              <a:lnSpc>
                <a:spcPct val="150000"/>
              </a:lnSpc>
              <a:buBlip>
                <a:blip r:embed="rId5"/>
              </a:buBlip>
            </a:pPr>
            <a:r>
              <a:rPr lang="tr-TR" sz="3200" dirty="0">
                <a:cs typeface="Times New Roman" pitchFamily="18" charset="0"/>
              </a:rPr>
              <a:t>  Beğenilen sevilen kişilerin mesleklerine özenme</a:t>
            </a:r>
          </a:p>
          <a:p>
            <a:pPr>
              <a:lnSpc>
                <a:spcPct val="150000"/>
              </a:lnSpc>
              <a:buBlip>
                <a:blip r:embed="rId5"/>
              </a:buBlip>
            </a:pPr>
            <a:r>
              <a:rPr lang="tr-TR" sz="3200" dirty="0">
                <a:cs typeface="Times New Roman" pitchFamily="18" charset="0"/>
              </a:rPr>
              <a:t>  Günümüzde popüler olan mesleği edinme</a:t>
            </a:r>
          </a:p>
          <a:p>
            <a:pPr>
              <a:lnSpc>
                <a:spcPct val="150000"/>
              </a:lnSpc>
              <a:buBlip>
                <a:blip r:embed="rId5"/>
              </a:buBlip>
            </a:pPr>
            <a:r>
              <a:rPr lang="tr-TR" sz="3200" dirty="0">
                <a:cs typeface="Times New Roman" pitchFamily="18" charset="0"/>
              </a:rPr>
              <a:t>  Daha fazla para kazanılan mesleği seçme</a:t>
            </a:r>
          </a:p>
          <a:p>
            <a:pPr>
              <a:lnSpc>
                <a:spcPct val="150000"/>
              </a:lnSpc>
              <a:buBlip>
                <a:blip r:embed="rId5"/>
              </a:buBlip>
            </a:pPr>
            <a:r>
              <a:rPr lang="tr-TR" sz="3200" dirty="0">
                <a:cs typeface="Times New Roman" pitchFamily="18" charset="0"/>
              </a:rPr>
              <a:t>  Toplum içinde saygınlığı olan meslekleri seçme</a:t>
            </a:r>
          </a:p>
          <a:p>
            <a:pPr>
              <a:lnSpc>
                <a:spcPct val="150000"/>
              </a:lnSpc>
              <a:buBlip>
                <a:blip r:embed="rId5"/>
              </a:buBlip>
            </a:pPr>
            <a:r>
              <a:rPr lang="tr-TR" sz="3200" dirty="0"/>
              <a:t>  Öğretmenlerin uygun gördüğü meslekleri seçme</a:t>
            </a:r>
          </a:p>
        </p:txBody>
      </p:sp>
      <p:pic>
        <p:nvPicPr>
          <p:cNvPr id="26" name="Picture 17"/>
          <p:cNvPicPr>
            <a:picLocks noChangeAspect="1"/>
          </p:cNvPicPr>
          <p:nvPr/>
        </p:nvPicPr>
        <p:blipFill>
          <a:blip r:embed="rId4"/>
          <a:srcRect/>
          <a:stretch>
            <a:fillRect/>
          </a:stretch>
        </p:blipFill>
        <p:spPr>
          <a:xfrm rot="2135062">
            <a:off x="12542033" y="851714"/>
            <a:ext cx="2130580" cy="577218"/>
          </a:xfrm>
          <a:prstGeom prst="rect">
            <a:avLst/>
          </a:prstGeom>
        </p:spPr>
      </p:pic>
      <p:pic>
        <p:nvPicPr>
          <p:cNvPr id="27" name="Picture 2" descr="\\Rehber1\yenİ rehberlİk\LOGO\manavgat ram logo-1.png"/>
          <p:cNvPicPr>
            <a:picLocks noChangeAspect="1" noChangeArrowheads="1"/>
          </p:cNvPicPr>
          <p:nvPr/>
        </p:nvPicPr>
        <p:blipFill>
          <a:blip r:embed="rId6" cstate="print"/>
          <a:srcRect/>
          <a:stretch>
            <a:fillRect/>
          </a:stretch>
        </p:blipFill>
        <p:spPr bwMode="auto">
          <a:xfrm>
            <a:off x="785754" y="7286640"/>
            <a:ext cx="1643074" cy="1537069"/>
          </a:xfrm>
          <a:prstGeom prst="rect">
            <a:avLst/>
          </a:prstGeom>
          <a:noFill/>
        </p:spPr>
      </p:pic>
      <p:grpSp>
        <p:nvGrpSpPr>
          <p:cNvPr id="29" name="Group 11"/>
          <p:cNvGrpSpPr/>
          <p:nvPr/>
        </p:nvGrpSpPr>
        <p:grpSpPr>
          <a:xfrm rot="-1577754">
            <a:off x="14985227" y="14506"/>
            <a:ext cx="3355656" cy="4386229"/>
            <a:chOff x="0" y="0"/>
            <a:chExt cx="4474209" cy="5848306"/>
          </a:xfrm>
        </p:grpSpPr>
        <p:pic>
          <p:nvPicPr>
            <p:cNvPr id="30" name="Picture 12"/>
            <p:cNvPicPr>
              <a:picLocks noChangeAspect="1"/>
            </p:cNvPicPr>
            <p:nvPr/>
          </p:nvPicPr>
          <p:blipFill>
            <a:blip r:embed="rId7"/>
            <a:srcRect/>
            <a:stretch>
              <a:fillRect/>
            </a:stretch>
          </p:blipFill>
          <p:spPr>
            <a:xfrm rot="88184">
              <a:off x="60384" y="48886"/>
              <a:ext cx="3872957" cy="4758204"/>
            </a:xfrm>
            <a:prstGeom prst="rect">
              <a:avLst/>
            </a:prstGeom>
          </p:spPr>
        </p:pic>
        <p:pic>
          <p:nvPicPr>
            <p:cNvPr id="31" name="Picture 13"/>
            <p:cNvPicPr>
              <a:picLocks noChangeAspect="1"/>
            </p:cNvPicPr>
            <p:nvPr/>
          </p:nvPicPr>
          <p:blipFill>
            <a:blip r:embed="rId8"/>
            <a:srcRect/>
            <a:stretch>
              <a:fillRect/>
            </a:stretch>
          </p:blipFill>
          <p:spPr>
            <a:xfrm rot="-1925517">
              <a:off x="247377" y="3510383"/>
              <a:ext cx="4195500" cy="1324635"/>
            </a:xfrm>
            <a:prstGeom prst="rect">
              <a:avLst/>
            </a:prstGeom>
          </p:spPr>
        </p:pic>
      </p:grpSp>
      <p:grpSp>
        <p:nvGrpSpPr>
          <p:cNvPr id="15" name="Group 20"/>
          <p:cNvGrpSpPr>
            <a:grpSpLocks/>
          </p:cNvGrpSpPr>
          <p:nvPr/>
        </p:nvGrpSpPr>
        <p:grpSpPr bwMode="auto">
          <a:xfrm>
            <a:off x="13073090" y="3857616"/>
            <a:ext cx="2286015" cy="5143537"/>
            <a:chOff x="2856" y="918"/>
            <a:chExt cx="1290" cy="2452"/>
          </a:xfrm>
          <a:solidFill>
            <a:schemeClr val="accent6">
              <a:lumMod val="50000"/>
            </a:schemeClr>
          </a:solidFill>
        </p:grpSpPr>
        <p:sp>
          <p:nvSpPr>
            <p:cNvPr id="16" name="Freeform 21"/>
            <p:cNvSpPr>
              <a:spLocks/>
            </p:cNvSpPr>
            <p:nvPr/>
          </p:nvSpPr>
          <p:spPr bwMode="auto">
            <a:xfrm>
              <a:off x="2856" y="1669"/>
              <a:ext cx="505" cy="835"/>
            </a:xfrm>
            <a:custGeom>
              <a:avLst/>
              <a:gdLst/>
              <a:ahLst/>
              <a:cxnLst>
                <a:cxn ang="0">
                  <a:pos x="267" y="124"/>
                </a:cxn>
                <a:cxn ang="0">
                  <a:pos x="319" y="72"/>
                </a:cxn>
                <a:cxn ang="0">
                  <a:pos x="392" y="21"/>
                </a:cxn>
                <a:cxn ang="0">
                  <a:pos x="443" y="0"/>
                </a:cxn>
                <a:cxn ang="0">
                  <a:pos x="505" y="4"/>
                </a:cxn>
                <a:cxn ang="0">
                  <a:pos x="505" y="52"/>
                </a:cxn>
                <a:cxn ang="0">
                  <a:pos x="474" y="93"/>
                </a:cxn>
                <a:cxn ang="0">
                  <a:pos x="416" y="124"/>
                </a:cxn>
                <a:cxn ang="0">
                  <a:pos x="271" y="190"/>
                </a:cxn>
                <a:cxn ang="0">
                  <a:pos x="133" y="269"/>
                </a:cxn>
                <a:cxn ang="0">
                  <a:pos x="75" y="289"/>
                </a:cxn>
                <a:cxn ang="0">
                  <a:pos x="55" y="320"/>
                </a:cxn>
                <a:cxn ang="0">
                  <a:pos x="75" y="351"/>
                </a:cxn>
                <a:cxn ang="0">
                  <a:pos x="195" y="467"/>
                </a:cxn>
                <a:cxn ang="0">
                  <a:pos x="250" y="505"/>
                </a:cxn>
                <a:cxn ang="0">
                  <a:pos x="332" y="570"/>
                </a:cxn>
                <a:cxn ang="0">
                  <a:pos x="416" y="632"/>
                </a:cxn>
                <a:cxn ang="0">
                  <a:pos x="412" y="663"/>
                </a:cxn>
                <a:cxn ang="0">
                  <a:pos x="350" y="673"/>
                </a:cxn>
                <a:cxn ang="0">
                  <a:pos x="257" y="673"/>
                </a:cxn>
                <a:cxn ang="0">
                  <a:pos x="199" y="704"/>
                </a:cxn>
                <a:cxn ang="0">
                  <a:pos x="178" y="783"/>
                </a:cxn>
                <a:cxn ang="0">
                  <a:pos x="178" y="825"/>
                </a:cxn>
                <a:cxn ang="0">
                  <a:pos x="154" y="835"/>
                </a:cxn>
                <a:cxn ang="0">
                  <a:pos x="116" y="797"/>
                </a:cxn>
                <a:cxn ang="0">
                  <a:pos x="123" y="731"/>
                </a:cxn>
                <a:cxn ang="0">
                  <a:pos x="157" y="683"/>
                </a:cxn>
                <a:cxn ang="0">
                  <a:pos x="226" y="642"/>
                </a:cxn>
                <a:cxn ang="0">
                  <a:pos x="301" y="622"/>
                </a:cxn>
                <a:cxn ang="0">
                  <a:pos x="308" y="601"/>
                </a:cxn>
                <a:cxn ang="0">
                  <a:pos x="271" y="560"/>
                </a:cxn>
                <a:cxn ang="0">
                  <a:pos x="113" y="457"/>
                </a:cxn>
                <a:cxn ang="0">
                  <a:pos x="65" y="416"/>
                </a:cxn>
                <a:cxn ang="0">
                  <a:pos x="20" y="361"/>
                </a:cxn>
                <a:cxn ang="0">
                  <a:pos x="0" y="299"/>
                </a:cxn>
                <a:cxn ang="0">
                  <a:pos x="13" y="262"/>
                </a:cxn>
                <a:cxn ang="0">
                  <a:pos x="92" y="238"/>
                </a:cxn>
                <a:cxn ang="0">
                  <a:pos x="188" y="197"/>
                </a:cxn>
                <a:cxn ang="0">
                  <a:pos x="250" y="154"/>
                </a:cxn>
                <a:cxn ang="0">
                  <a:pos x="267" y="124"/>
                </a:cxn>
              </a:cxnLst>
              <a:rect l="0" t="0" r="r" b="b"/>
              <a:pathLst>
                <a:path w="505" h="835">
                  <a:moveTo>
                    <a:pt x="267" y="124"/>
                  </a:moveTo>
                  <a:lnTo>
                    <a:pt x="319" y="72"/>
                  </a:lnTo>
                  <a:lnTo>
                    <a:pt x="392" y="21"/>
                  </a:lnTo>
                  <a:lnTo>
                    <a:pt x="443" y="0"/>
                  </a:lnTo>
                  <a:lnTo>
                    <a:pt x="505" y="4"/>
                  </a:lnTo>
                  <a:lnTo>
                    <a:pt x="505" y="52"/>
                  </a:lnTo>
                  <a:lnTo>
                    <a:pt x="474" y="93"/>
                  </a:lnTo>
                  <a:lnTo>
                    <a:pt x="416" y="124"/>
                  </a:lnTo>
                  <a:lnTo>
                    <a:pt x="271" y="190"/>
                  </a:lnTo>
                  <a:lnTo>
                    <a:pt x="133" y="269"/>
                  </a:lnTo>
                  <a:lnTo>
                    <a:pt x="75" y="289"/>
                  </a:lnTo>
                  <a:lnTo>
                    <a:pt x="55" y="320"/>
                  </a:lnTo>
                  <a:lnTo>
                    <a:pt x="75" y="351"/>
                  </a:lnTo>
                  <a:lnTo>
                    <a:pt x="195" y="467"/>
                  </a:lnTo>
                  <a:lnTo>
                    <a:pt x="250" y="505"/>
                  </a:lnTo>
                  <a:lnTo>
                    <a:pt x="332" y="570"/>
                  </a:lnTo>
                  <a:lnTo>
                    <a:pt x="416" y="632"/>
                  </a:lnTo>
                  <a:lnTo>
                    <a:pt x="412" y="663"/>
                  </a:lnTo>
                  <a:lnTo>
                    <a:pt x="350" y="673"/>
                  </a:lnTo>
                  <a:lnTo>
                    <a:pt x="257" y="673"/>
                  </a:lnTo>
                  <a:lnTo>
                    <a:pt x="199" y="704"/>
                  </a:lnTo>
                  <a:lnTo>
                    <a:pt x="178" y="783"/>
                  </a:lnTo>
                  <a:lnTo>
                    <a:pt x="178" y="825"/>
                  </a:lnTo>
                  <a:lnTo>
                    <a:pt x="154" y="835"/>
                  </a:lnTo>
                  <a:lnTo>
                    <a:pt x="116" y="797"/>
                  </a:lnTo>
                  <a:lnTo>
                    <a:pt x="123" y="731"/>
                  </a:lnTo>
                  <a:lnTo>
                    <a:pt x="157" y="683"/>
                  </a:lnTo>
                  <a:lnTo>
                    <a:pt x="226" y="642"/>
                  </a:lnTo>
                  <a:lnTo>
                    <a:pt x="301" y="622"/>
                  </a:lnTo>
                  <a:lnTo>
                    <a:pt x="308" y="601"/>
                  </a:lnTo>
                  <a:lnTo>
                    <a:pt x="271" y="560"/>
                  </a:lnTo>
                  <a:lnTo>
                    <a:pt x="113" y="457"/>
                  </a:lnTo>
                  <a:lnTo>
                    <a:pt x="65" y="416"/>
                  </a:lnTo>
                  <a:lnTo>
                    <a:pt x="20" y="361"/>
                  </a:lnTo>
                  <a:lnTo>
                    <a:pt x="0" y="299"/>
                  </a:lnTo>
                  <a:lnTo>
                    <a:pt x="13" y="262"/>
                  </a:lnTo>
                  <a:lnTo>
                    <a:pt x="92" y="238"/>
                  </a:lnTo>
                  <a:lnTo>
                    <a:pt x="188" y="197"/>
                  </a:lnTo>
                  <a:lnTo>
                    <a:pt x="250" y="154"/>
                  </a:lnTo>
                  <a:lnTo>
                    <a:pt x="267" y="124"/>
                  </a:lnTo>
                  <a:close/>
                </a:path>
              </a:pathLst>
            </a:custGeom>
            <a:grpFill/>
            <a:ln w="9525">
              <a:noFill/>
              <a:round/>
              <a:headEnd/>
              <a:tailEnd/>
            </a:ln>
          </p:spPr>
          <p:txBody>
            <a:bodyPr/>
            <a:lstStyle/>
            <a:p>
              <a:endParaRPr lang="tr-TR"/>
            </a:p>
          </p:txBody>
        </p:sp>
        <p:sp>
          <p:nvSpPr>
            <p:cNvPr id="18" name="Freeform 22"/>
            <p:cNvSpPr>
              <a:spLocks/>
            </p:cNvSpPr>
            <p:nvPr/>
          </p:nvSpPr>
          <p:spPr bwMode="auto">
            <a:xfrm>
              <a:off x="3306" y="1632"/>
              <a:ext cx="351" cy="799"/>
            </a:xfrm>
            <a:custGeom>
              <a:avLst/>
              <a:gdLst/>
              <a:ahLst/>
              <a:cxnLst>
                <a:cxn ang="0">
                  <a:pos x="75" y="61"/>
                </a:cxn>
                <a:cxn ang="0">
                  <a:pos x="106" y="10"/>
                </a:cxn>
                <a:cxn ang="0">
                  <a:pos x="144" y="0"/>
                </a:cxn>
                <a:cxn ang="0">
                  <a:pos x="196" y="0"/>
                </a:cxn>
                <a:cxn ang="0">
                  <a:pos x="261" y="37"/>
                </a:cxn>
                <a:cxn ang="0">
                  <a:pos x="302" y="120"/>
                </a:cxn>
                <a:cxn ang="0">
                  <a:pos x="333" y="227"/>
                </a:cxn>
                <a:cxn ang="0">
                  <a:pos x="351" y="336"/>
                </a:cxn>
                <a:cxn ang="0">
                  <a:pos x="351" y="484"/>
                </a:cxn>
                <a:cxn ang="0">
                  <a:pos x="313" y="645"/>
                </a:cxn>
                <a:cxn ang="0">
                  <a:pos x="258" y="740"/>
                </a:cxn>
                <a:cxn ang="0">
                  <a:pos x="185" y="788"/>
                </a:cxn>
                <a:cxn ang="0">
                  <a:pos x="117" y="799"/>
                </a:cxn>
                <a:cxn ang="0">
                  <a:pos x="65" y="768"/>
                </a:cxn>
                <a:cxn ang="0">
                  <a:pos x="24" y="730"/>
                </a:cxn>
                <a:cxn ang="0">
                  <a:pos x="13" y="669"/>
                </a:cxn>
                <a:cxn ang="0">
                  <a:pos x="0" y="552"/>
                </a:cxn>
                <a:cxn ang="0">
                  <a:pos x="10" y="408"/>
                </a:cxn>
                <a:cxn ang="0">
                  <a:pos x="41" y="258"/>
                </a:cxn>
                <a:cxn ang="0">
                  <a:pos x="61" y="150"/>
                </a:cxn>
                <a:cxn ang="0">
                  <a:pos x="75" y="61"/>
                </a:cxn>
              </a:cxnLst>
              <a:rect l="0" t="0" r="r" b="b"/>
              <a:pathLst>
                <a:path w="351" h="799">
                  <a:moveTo>
                    <a:pt x="75" y="61"/>
                  </a:moveTo>
                  <a:lnTo>
                    <a:pt x="106" y="10"/>
                  </a:lnTo>
                  <a:lnTo>
                    <a:pt x="144" y="0"/>
                  </a:lnTo>
                  <a:lnTo>
                    <a:pt x="196" y="0"/>
                  </a:lnTo>
                  <a:lnTo>
                    <a:pt x="261" y="37"/>
                  </a:lnTo>
                  <a:lnTo>
                    <a:pt x="302" y="120"/>
                  </a:lnTo>
                  <a:lnTo>
                    <a:pt x="333" y="227"/>
                  </a:lnTo>
                  <a:lnTo>
                    <a:pt x="351" y="336"/>
                  </a:lnTo>
                  <a:lnTo>
                    <a:pt x="351" y="484"/>
                  </a:lnTo>
                  <a:lnTo>
                    <a:pt x="313" y="645"/>
                  </a:lnTo>
                  <a:lnTo>
                    <a:pt x="258" y="740"/>
                  </a:lnTo>
                  <a:lnTo>
                    <a:pt x="185" y="788"/>
                  </a:lnTo>
                  <a:lnTo>
                    <a:pt x="117" y="799"/>
                  </a:lnTo>
                  <a:lnTo>
                    <a:pt x="65" y="768"/>
                  </a:lnTo>
                  <a:lnTo>
                    <a:pt x="24" y="730"/>
                  </a:lnTo>
                  <a:lnTo>
                    <a:pt x="13" y="669"/>
                  </a:lnTo>
                  <a:lnTo>
                    <a:pt x="0" y="552"/>
                  </a:lnTo>
                  <a:lnTo>
                    <a:pt x="10" y="408"/>
                  </a:lnTo>
                  <a:lnTo>
                    <a:pt x="41" y="258"/>
                  </a:lnTo>
                  <a:lnTo>
                    <a:pt x="61" y="150"/>
                  </a:lnTo>
                  <a:lnTo>
                    <a:pt x="75" y="61"/>
                  </a:lnTo>
                  <a:close/>
                </a:path>
              </a:pathLst>
            </a:custGeom>
            <a:grpFill/>
            <a:ln w="9525">
              <a:noFill/>
              <a:round/>
              <a:headEnd/>
              <a:tailEnd/>
            </a:ln>
          </p:spPr>
          <p:txBody>
            <a:bodyPr/>
            <a:lstStyle/>
            <a:p>
              <a:endParaRPr lang="tr-TR"/>
            </a:p>
          </p:txBody>
        </p:sp>
        <p:sp>
          <p:nvSpPr>
            <p:cNvPr id="19" name="Freeform 23"/>
            <p:cNvSpPr>
              <a:spLocks/>
            </p:cNvSpPr>
            <p:nvPr/>
          </p:nvSpPr>
          <p:spPr bwMode="auto">
            <a:xfrm>
              <a:off x="3403" y="2327"/>
              <a:ext cx="205" cy="1043"/>
            </a:xfrm>
            <a:custGeom>
              <a:avLst/>
              <a:gdLst/>
              <a:ahLst/>
              <a:cxnLst>
                <a:cxn ang="0">
                  <a:pos x="99" y="185"/>
                </a:cxn>
                <a:cxn ang="0">
                  <a:pos x="71" y="116"/>
                </a:cxn>
                <a:cxn ang="0">
                  <a:pos x="71" y="41"/>
                </a:cxn>
                <a:cxn ang="0">
                  <a:pos x="109" y="0"/>
                </a:cxn>
                <a:cxn ang="0">
                  <a:pos x="153" y="20"/>
                </a:cxn>
                <a:cxn ang="0">
                  <a:pos x="184" y="92"/>
                </a:cxn>
                <a:cxn ang="0">
                  <a:pos x="201" y="216"/>
                </a:cxn>
                <a:cxn ang="0">
                  <a:pos x="205" y="370"/>
                </a:cxn>
                <a:cxn ang="0">
                  <a:pos x="194" y="504"/>
                </a:cxn>
                <a:cxn ang="0">
                  <a:pos x="174" y="648"/>
                </a:cxn>
                <a:cxn ang="0">
                  <a:pos x="174" y="823"/>
                </a:cxn>
                <a:cxn ang="0">
                  <a:pos x="201" y="895"/>
                </a:cxn>
                <a:cxn ang="0">
                  <a:pos x="191" y="929"/>
                </a:cxn>
                <a:cxn ang="0">
                  <a:pos x="143" y="940"/>
                </a:cxn>
                <a:cxn ang="0">
                  <a:pos x="92" y="988"/>
                </a:cxn>
                <a:cxn ang="0">
                  <a:pos x="68" y="1029"/>
                </a:cxn>
                <a:cxn ang="0">
                  <a:pos x="10" y="1043"/>
                </a:cxn>
                <a:cxn ang="0">
                  <a:pos x="0" y="998"/>
                </a:cxn>
                <a:cxn ang="0">
                  <a:pos x="20" y="960"/>
                </a:cxn>
                <a:cxn ang="0">
                  <a:pos x="92" y="929"/>
                </a:cxn>
                <a:cxn ang="0">
                  <a:pos x="143" y="906"/>
                </a:cxn>
                <a:cxn ang="0">
                  <a:pos x="160" y="885"/>
                </a:cxn>
                <a:cxn ang="0">
                  <a:pos x="140" y="827"/>
                </a:cxn>
                <a:cxn ang="0">
                  <a:pos x="123" y="709"/>
                </a:cxn>
                <a:cxn ang="0">
                  <a:pos x="119" y="569"/>
                </a:cxn>
                <a:cxn ang="0">
                  <a:pos x="123" y="476"/>
                </a:cxn>
                <a:cxn ang="0">
                  <a:pos x="129" y="350"/>
                </a:cxn>
                <a:cxn ang="0">
                  <a:pos x="119" y="237"/>
                </a:cxn>
                <a:cxn ang="0">
                  <a:pos x="99" y="185"/>
                </a:cxn>
              </a:cxnLst>
              <a:rect l="0" t="0" r="r" b="b"/>
              <a:pathLst>
                <a:path w="205" h="1043">
                  <a:moveTo>
                    <a:pt x="99" y="185"/>
                  </a:moveTo>
                  <a:lnTo>
                    <a:pt x="71" y="116"/>
                  </a:lnTo>
                  <a:lnTo>
                    <a:pt x="71" y="41"/>
                  </a:lnTo>
                  <a:lnTo>
                    <a:pt x="109" y="0"/>
                  </a:lnTo>
                  <a:lnTo>
                    <a:pt x="153" y="20"/>
                  </a:lnTo>
                  <a:lnTo>
                    <a:pt x="184" y="92"/>
                  </a:lnTo>
                  <a:lnTo>
                    <a:pt x="201" y="216"/>
                  </a:lnTo>
                  <a:lnTo>
                    <a:pt x="205" y="370"/>
                  </a:lnTo>
                  <a:lnTo>
                    <a:pt x="194" y="504"/>
                  </a:lnTo>
                  <a:lnTo>
                    <a:pt x="174" y="648"/>
                  </a:lnTo>
                  <a:lnTo>
                    <a:pt x="174" y="823"/>
                  </a:lnTo>
                  <a:lnTo>
                    <a:pt x="201" y="895"/>
                  </a:lnTo>
                  <a:lnTo>
                    <a:pt x="191" y="929"/>
                  </a:lnTo>
                  <a:lnTo>
                    <a:pt x="143" y="940"/>
                  </a:lnTo>
                  <a:lnTo>
                    <a:pt x="92" y="988"/>
                  </a:lnTo>
                  <a:lnTo>
                    <a:pt x="68" y="1029"/>
                  </a:lnTo>
                  <a:lnTo>
                    <a:pt x="10" y="1043"/>
                  </a:lnTo>
                  <a:lnTo>
                    <a:pt x="0" y="998"/>
                  </a:lnTo>
                  <a:lnTo>
                    <a:pt x="20" y="960"/>
                  </a:lnTo>
                  <a:lnTo>
                    <a:pt x="92" y="929"/>
                  </a:lnTo>
                  <a:lnTo>
                    <a:pt x="143" y="906"/>
                  </a:lnTo>
                  <a:lnTo>
                    <a:pt x="160" y="885"/>
                  </a:lnTo>
                  <a:lnTo>
                    <a:pt x="140" y="827"/>
                  </a:lnTo>
                  <a:lnTo>
                    <a:pt x="123" y="709"/>
                  </a:lnTo>
                  <a:lnTo>
                    <a:pt x="119" y="569"/>
                  </a:lnTo>
                  <a:lnTo>
                    <a:pt x="123" y="476"/>
                  </a:lnTo>
                  <a:lnTo>
                    <a:pt x="129" y="350"/>
                  </a:lnTo>
                  <a:lnTo>
                    <a:pt x="119" y="237"/>
                  </a:lnTo>
                  <a:lnTo>
                    <a:pt x="99" y="185"/>
                  </a:lnTo>
                  <a:close/>
                </a:path>
              </a:pathLst>
            </a:custGeom>
            <a:grpFill/>
            <a:ln w="9525">
              <a:noFill/>
              <a:round/>
              <a:headEnd/>
              <a:tailEnd/>
            </a:ln>
          </p:spPr>
          <p:txBody>
            <a:bodyPr/>
            <a:lstStyle/>
            <a:p>
              <a:endParaRPr lang="tr-TR"/>
            </a:p>
          </p:txBody>
        </p:sp>
        <p:sp>
          <p:nvSpPr>
            <p:cNvPr id="20" name="Freeform 24"/>
            <p:cNvSpPr>
              <a:spLocks/>
            </p:cNvSpPr>
            <p:nvPr/>
          </p:nvSpPr>
          <p:spPr bwMode="auto">
            <a:xfrm>
              <a:off x="3115" y="2329"/>
              <a:ext cx="320" cy="1040"/>
            </a:xfrm>
            <a:custGeom>
              <a:avLst/>
              <a:gdLst/>
              <a:ahLst/>
              <a:cxnLst>
                <a:cxn ang="0">
                  <a:pos x="197" y="96"/>
                </a:cxn>
                <a:cxn ang="0">
                  <a:pos x="231" y="31"/>
                </a:cxn>
                <a:cxn ang="0">
                  <a:pos x="272" y="0"/>
                </a:cxn>
                <a:cxn ang="0">
                  <a:pos x="320" y="20"/>
                </a:cxn>
                <a:cxn ang="0">
                  <a:pos x="313" y="82"/>
                </a:cxn>
                <a:cxn ang="0">
                  <a:pos x="282" y="126"/>
                </a:cxn>
                <a:cxn ang="0">
                  <a:pos x="221" y="237"/>
                </a:cxn>
                <a:cxn ang="0">
                  <a:pos x="180" y="343"/>
                </a:cxn>
                <a:cxn ang="0">
                  <a:pos x="156" y="456"/>
                </a:cxn>
                <a:cxn ang="0">
                  <a:pos x="159" y="566"/>
                </a:cxn>
                <a:cxn ang="0">
                  <a:pos x="197" y="713"/>
                </a:cxn>
                <a:cxn ang="0">
                  <a:pos x="228" y="855"/>
                </a:cxn>
                <a:cxn ang="0">
                  <a:pos x="272" y="916"/>
                </a:cxn>
                <a:cxn ang="0">
                  <a:pos x="269" y="951"/>
                </a:cxn>
                <a:cxn ang="0">
                  <a:pos x="231" y="968"/>
                </a:cxn>
                <a:cxn ang="0">
                  <a:pos x="145" y="981"/>
                </a:cxn>
                <a:cxn ang="0">
                  <a:pos x="84" y="1019"/>
                </a:cxn>
                <a:cxn ang="0">
                  <a:pos x="52" y="1040"/>
                </a:cxn>
                <a:cxn ang="0">
                  <a:pos x="0" y="992"/>
                </a:cxn>
                <a:cxn ang="0">
                  <a:pos x="11" y="961"/>
                </a:cxn>
                <a:cxn ang="0">
                  <a:pos x="62" y="940"/>
                </a:cxn>
                <a:cxn ang="0">
                  <a:pos x="128" y="930"/>
                </a:cxn>
                <a:cxn ang="0">
                  <a:pos x="190" y="930"/>
                </a:cxn>
                <a:cxn ang="0">
                  <a:pos x="200" y="910"/>
                </a:cxn>
                <a:cxn ang="0">
                  <a:pos x="190" y="875"/>
                </a:cxn>
                <a:cxn ang="0">
                  <a:pos x="138" y="741"/>
                </a:cxn>
                <a:cxn ang="0">
                  <a:pos x="104" y="610"/>
                </a:cxn>
                <a:cxn ang="0">
                  <a:pos x="87" y="515"/>
                </a:cxn>
                <a:cxn ang="0">
                  <a:pos x="84" y="426"/>
                </a:cxn>
                <a:cxn ang="0">
                  <a:pos x="97" y="340"/>
                </a:cxn>
                <a:cxn ang="0">
                  <a:pos x="128" y="251"/>
                </a:cxn>
                <a:cxn ang="0">
                  <a:pos x="176" y="133"/>
                </a:cxn>
                <a:cxn ang="0">
                  <a:pos x="197" y="96"/>
                </a:cxn>
              </a:cxnLst>
              <a:rect l="0" t="0" r="r" b="b"/>
              <a:pathLst>
                <a:path w="320" h="1040">
                  <a:moveTo>
                    <a:pt x="197" y="96"/>
                  </a:moveTo>
                  <a:lnTo>
                    <a:pt x="231" y="31"/>
                  </a:lnTo>
                  <a:lnTo>
                    <a:pt x="272" y="0"/>
                  </a:lnTo>
                  <a:lnTo>
                    <a:pt x="320" y="20"/>
                  </a:lnTo>
                  <a:lnTo>
                    <a:pt x="313" y="82"/>
                  </a:lnTo>
                  <a:lnTo>
                    <a:pt x="282" y="126"/>
                  </a:lnTo>
                  <a:lnTo>
                    <a:pt x="221" y="237"/>
                  </a:lnTo>
                  <a:lnTo>
                    <a:pt x="180" y="343"/>
                  </a:lnTo>
                  <a:lnTo>
                    <a:pt x="156" y="456"/>
                  </a:lnTo>
                  <a:lnTo>
                    <a:pt x="159" y="566"/>
                  </a:lnTo>
                  <a:lnTo>
                    <a:pt x="197" y="713"/>
                  </a:lnTo>
                  <a:lnTo>
                    <a:pt x="228" y="855"/>
                  </a:lnTo>
                  <a:lnTo>
                    <a:pt x="272" y="916"/>
                  </a:lnTo>
                  <a:lnTo>
                    <a:pt x="269" y="951"/>
                  </a:lnTo>
                  <a:lnTo>
                    <a:pt x="231" y="968"/>
                  </a:lnTo>
                  <a:lnTo>
                    <a:pt x="145" y="981"/>
                  </a:lnTo>
                  <a:lnTo>
                    <a:pt x="84" y="1019"/>
                  </a:lnTo>
                  <a:lnTo>
                    <a:pt x="52" y="1040"/>
                  </a:lnTo>
                  <a:lnTo>
                    <a:pt x="0" y="992"/>
                  </a:lnTo>
                  <a:lnTo>
                    <a:pt x="11" y="961"/>
                  </a:lnTo>
                  <a:lnTo>
                    <a:pt x="62" y="940"/>
                  </a:lnTo>
                  <a:lnTo>
                    <a:pt x="128" y="930"/>
                  </a:lnTo>
                  <a:lnTo>
                    <a:pt x="190" y="930"/>
                  </a:lnTo>
                  <a:lnTo>
                    <a:pt x="200" y="910"/>
                  </a:lnTo>
                  <a:lnTo>
                    <a:pt x="190" y="875"/>
                  </a:lnTo>
                  <a:lnTo>
                    <a:pt x="138" y="741"/>
                  </a:lnTo>
                  <a:lnTo>
                    <a:pt x="104" y="610"/>
                  </a:lnTo>
                  <a:lnTo>
                    <a:pt x="87" y="515"/>
                  </a:lnTo>
                  <a:lnTo>
                    <a:pt x="84" y="426"/>
                  </a:lnTo>
                  <a:lnTo>
                    <a:pt x="97" y="340"/>
                  </a:lnTo>
                  <a:lnTo>
                    <a:pt x="128" y="251"/>
                  </a:lnTo>
                  <a:lnTo>
                    <a:pt x="176" y="133"/>
                  </a:lnTo>
                  <a:lnTo>
                    <a:pt x="197" y="96"/>
                  </a:lnTo>
                  <a:close/>
                </a:path>
              </a:pathLst>
            </a:custGeom>
            <a:grpFill/>
            <a:ln w="9525">
              <a:noFill/>
              <a:round/>
              <a:headEnd/>
              <a:tailEnd/>
            </a:ln>
          </p:spPr>
          <p:txBody>
            <a:bodyPr/>
            <a:lstStyle/>
            <a:p>
              <a:endParaRPr lang="tr-TR"/>
            </a:p>
          </p:txBody>
        </p:sp>
        <p:sp>
          <p:nvSpPr>
            <p:cNvPr id="21" name="Freeform 25"/>
            <p:cNvSpPr>
              <a:spLocks/>
            </p:cNvSpPr>
            <p:nvPr/>
          </p:nvSpPr>
          <p:spPr bwMode="auto">
            <a:xfrm>
              <a:off x="3176" y="1033"/>
              <a:ext cx="412" cy="543"/>
            </a:xfrm>
            <a:custGeom>
              <a:avLst/>
              <a:gdLst/>
              <a:ahLst/>
              <a:cxnLst>
                <a:cxn ang="0">
                  <a:pos x="151" y="454"/>
                </a:cxn>
                <a:cxn ang="0">
                  <a:pos x="182" y="522"/>
                </a:cxn>
                <a:cxn ang="0">
                  <a:pos x="254" y="543"/>
                </a:cxn>
                <a:cxn ang="0">
                  <a:pos x="316" y="536"/>
                </a:cxn>
                <a:cxn ang="0">
                  <a:pos x="367" y="492"/>
                </a:cxn>
                <a:cxn ang="0">
                  <a:pos x="408" y="402"/>
                </a:cxn>
                <a:cxn ang="0">
                  <a:pos x="412" y="296"/>
                </a:cxn>
                <a:cxn ang="0">
                  <a:pos x="398" y="203"/>
                </a:cxn>
                <a:cxn ang="0">
                  <a:pos x="340" y="99"/>
                </a:cxn>
                <a:cxn ang="0">
                  <a:pos x="298" y="51"/>
                </a:cxn>
                <a:cxn ang="0">
                  <a:pos x="254" y="21"/>
                </a:cxn>
                <a:cxn ang="0">
                  <a:pos x="213" y="0"/>
                </a:cxn>
                <a:cxn ang="0">
                  <a:pos x="141" y="7"/>
                </a:cxn>
                <a:cxn ang="0">
                  <a:pos x="103" y="69"/>
                </a:cxn>
                <a:cxn ang="0">
                  <a:pos x="83" y="134"/>
                </a:cxn>
                <a:cxn ang="0">
                  <a:pos x="83" y="238"/>
                </a:cxn>
                <a:cxn ang="0">
                  <a:pos x="100" y="337"/>
                </a:cxn>
                <a:cxn ang="0">
                  <a:pos x="120" y="392"/>
                </a:cxn>
                <a:cxn ang="0">
                  <a:pos x="6" y="474"/>
                </a:cxn>
                <a:cxn ang="0">
                  <a:pos x="0" y="505"/>
                </a:cxn>
                <a:cxn ang="0">
                  <a:pos x="17" y="522"/>
                </a:cxn>
                <a:cxn ang="0">
                  <a:pos x="141" y="430"/>
                </a:cxn>
                <a:cxn ang="0">
                  <a:pos x="151" y="454"/>
                </a:cxn>
              </a:cxnLst>
              <a:rect l="0" t="0" r="r" b="b"/>
              <a:pathLst>
                <a:path w="412" h="543">
                  <a:moveTo>
                    <a:pt x="151" y="454"/>
                  </a:moveTo>
                  <a:lnTo>
                    <a:pt x="182" y="522"/>
                  </a:lnTo>
                  <a:lnTo>
                    <a:pt x="254" y="543"/>
                  </a:lnTo>
                  <a:lnTo>
                    <a:pt x="316" y="536"/>
                  </a:lnTo>
                  <a:lnTo>
                    <a:pt x="367" y="492"/>
                  </a:lnTo>
                  <a:lnTo>
                    <a:pt x="408" y="402"/>
                  </a:lnTo>
                  <a:lnTo>
                    <a:pt x="412" y="296"/>
                  </a:lnTo>
                  <a:lnTo>
                    <a:pt x="398" y="203"/>
                  </a:lnTo>
                  <a:lnTo>
                    <a:pt x="340" y="99"/>
                  </a:lnTo>
                  <a:lnTo>
                    <a:pt x="298" y="51"/>
                  </a:lnTo>
                  <a:lnTo>
                    <a:pt x="254" y="21"/>
                  </a:lnTo>
                  <a:lnTo>
                    <a:pt x="213" y="0"/>
                  </a:lnTo>
                  <a:lnTo>
                    <a:pt x="141" y="7"/>
                  </a:lnTo>
                  <a:lnTo>
                    <a:pt x="103" y="69"/>
                  </a:lnTo>
                  <a:lnTo>
                    <a:pt x="83" y="134"/>
                  </a:lnTo>
                  <a:lnTo>
                    <a:pt x="83" y="238"/>
                  </a:lnTo>
                  <a:lnTo>
                    <a:pt x="100" y="337"/>
                  </a:lnTo>
                  <a:lnTo>
                    <a:pt x="120" y="392"/>
                  </a:lnTo>
                  <a:lnTo>
                    <a:pt x="6" y="474"/>
                  </a:lnTo>
                  <a:lnTo>
                    <a:pt x="0" y="505"/>
                  </a:lnTo>
                  <a:lnTo>
                    <a:pt x="17" y="522"/>
                  </a:lnTo>
                  <a:lnTo>
                    <a:pt x="141" y="430"/>
                  </a:lnTo>
                  <a:lnTo>
                    <a:pt x="151" y="454"/>
                  </a:lnTo>
                  <a:close/>
                </a:path>
              </a:pathLst>
            </a:custGeom>
            <a:grpFill/>
            <a:ln w="9525">
              <a:noFill/>
              <a:round/>
              <a:headEnd/>
              <a:tailEnd/>
            </a:ln>
          </p:spPr>
          <p:txBody>
            <a:bodyPr/>
            <a:lstStyle/>
            <a:p>
              <a:endParaRPr lang="tr-TR"/>
            </a:p>
          </p:txBody>
        </p:sp>
        <p:sp>
          <p:nvSpPr>
            <p:cNvPr id="28" name="Freeform 26"/>
            <p:cNvSpPr>
              <a:spLocks/>
            </p:cNvSpPr>
            <p:nvPr/>
          </p:nvSpPr>
          <p:spPr bwMode="auto">
            <a:xfrm>
              <a:off x="3327" y="918"/>
              <a:ext cx="819" cy="908"/>
            </a:xfrm>
            <a:custGeom>
              <a:avLst/>
              <a:gdLst/>
              <a:ahLst/>
              <a:cxnLst>
                <a:cxn ang="0">
                  <a:pos x="545" y="628"/>
                </a:cxn>
                <a:cxn ang="0">
                  <a:pos x="504" y="669"/>
                </a:cxn>
                <a:cxn ang="0">
                  <a:pos x="417" y="720"/>
                </a:cxn>
                <a:cxn ang="0">
                  <a:pos x="339" y="751"/>
                </a:cxn>
                <a:cxn ang="0">
                  <a:pos x="284" y="782"/>
                </a:cxn>
                <a:cxn ang="0">
                  <a:pos x="232" y="823"/>
                </a:cxn>
                <a:cxn ang="0">
                  <a:pos x="226" y="895"/>
                </a:cxn>
                <a:cxn ang="0">
                  <a:pos x="277" y="908"/>
                </a:cxn>
                <a:cxn ang="0">
                  <a:pos x="407" y="833"/>
                </a:cxn>
                <a:cxn ang="0">
                  <a:pos x="504" y="744"/>
                </a:cxn>
                <a:cxn ang="0">
                  <a:pos x="617" y="631"/>
                </a:cxn>
                <a:cxn ang="0">
                  <a:pos x="709" y="559"/>
                </a:cxn>
                <a:cxn ang="0">
                  <a:pos x="788" y="504"/>
                </a:cxn>
                <a:cxn ang="0">
                  <a:pos x="819" y="477"/>
                </a:cxn>
                <a:cxn ang="0">
                  <a:pos x="808" y="443"/>
                </a:cxn>
                <a:cxn ang="0">
                  <a:pos x="771" y="395"/>
                </a:cxn>
                <a:cxn ang="0">
                  <a:pos x="634" y="320"/>
                </a:cxn>
                <a:cxn ang="0">
                  <a:pos x="504" y="250"/>
                </a:cxn>
                <a:cxn ang="0">
                  <a:pos x="345" y="178"/>
                </a:cxn>
                <a:cxn ang="0">
                  <a:pos x="287" y="137"/>
                </a:cxn>
                <a:cxn ang="0">
                  <a:pos x="226" y="82"/>
                </a:cxn>
                <a:cxn ang="0">
                  <a:pos x="164" y="21"/>
                </a:cxn>
                <a:cxn ang="0">
                  <a:pos x="109" y="0"/>
                </a:cxn>
                <a:cxn ang="0">
                  <a:pos x="0" y="76"/>
                </a:cxn>
                <a:cxn ang="0">
                  <a:pos x="7" y="147"/>
                </a:cxn>
                <a:cxn ang="0">
                  <a:pos x="27" y="175"/>
                </a:cxn>
                <a:cxn ang="0">
                  <a:pos x="82" y="164"/>
                </a:cxn>
                <a:cxn ang="0">
                  <a:pos x="72" y="134"/>
                </a:cxn>
                <a:cxn ang="0">
                  <a:pos x="51" y="123"/>
                </a:cxn>
                <a:cxn ang="0">
                  <a:pos x="41" y="86"/>
                </a:cxn>
                <a:cxn ang="0">
                  <a:pos x="102" y="45"/>
                </a:cxn>
                <a:cxn ang="0">
                  <a:pos x="154" y="86"/>
                </a:cxn>
                <a:cxn ang="0">
                  <a:pos x="154" y="123"/>
                </a:cxn>
                <a:cxn ang="0">
                  <a:pos x="133" y="168"/>
                </a:cxn>
                <a:cxn ang="0">
                  <a:pos x="150" y="199"/>
                </a:cxn>
                <a:cxn ang="0">
                  <a:pos x="253" y="226"/>
                </a:cxn>
                <a:cxn ang="0">
                  <a:pos x="294" y="188"/>
                </a:cxn>
                <a:cxn ang="0">
                  <a:pos x="431" y="271"/>
                </a:cxn>
                <a:cxn ang="0">
                  <a:pos x="545" y="323"/>
                </a:cxn>
                <a:cxn ang="0">
                  <a:pos x="607" y="354"/>
                </a:cxn>
                <a:cxn ang="0">
                  <a:pos x="668" y="385"/>
                </a:cxn>
                <a:cxn ang="0">
                  <a:pos x="716" y="426"/>
                </a:cxn>
                <a:cxn ang="0">
                  <a:pos x="747" y="467"/>
                </a:cxn>
                <a:cxn ang="0">
                  <a:pos x="719" y="497"/>
                </a:cxn>
                <a:cxn ang="0">
                  <a:pos x="654" y="539"/>
                </a:cxn>
                <a:cxn ang="0">
                  <a:pos x="586" y="586"/>
                </a:cxn>
                <a:cxn ang="0">
                  <a:pos x="545" y="628"/>
                </a:cxn>
              </a:cxnLst>
              <a:rect l="0" t="0" r="r" b="b"/>
              <a:pathLst>
                <a:path w="819" h="908">
                  <a:moveTo>
                    <a:pt x="545" y="628"/>
                  </a:moveTo>
                  <a:lnTo>
                    <a:pt x="504" y="669"/>
                  </a:lnTo>
                  <a:lnTo>
                    <a:pt x="417" y="720"/>
                  </a:lnTo>
                  <a:lnTo>
                    <a:pt x="339" y="751"/>
                  </a:lnTo>
                  <a:lnTo>
                    <a:pt x="284" y="782"/>
                  </a:lnTo>
                  <a:lnTo>
                    <a:pt x="232" y="823"/>
                  </a:lnTo>
                  <a:lnTo>
                    <a:pt x="226" y="895"/>
                  </a:lnTo>
                  <a:lnTo>
                    <a:pt x="277" y="908"/>
                  </a:lnTo>
                  <a:lnTo>
                    <a:pt x="407" y="833"/>
                  </a:lnTo>
                  <a:lnTo>
                    <a:pt x="504" y="744"/>
                  </a:lnTo>
                  <a:lnTo>
                    <a:pt x="617" y="631"/>
                  </a:lnTo>
                  <a:lnTo>
                    <a:pt x="709" y="559"/>
                  </a:lnTo>
                  <a:lnTo>
                    <a:pt x="788" y="504"/>
                  </a:lnTo>
                  <a:lnTo>
                    <a:pt x="819" y="477"/>
                  </a:lnTo>
                  <a:lnTo>
                    <a:pt x="808" y="443"/>
                  </a:lnTo>
                  <a:lnTo>
                    <a:pt x="771" y="395"/>
                  </a:lnTo>
                  <a:lnTo>
                    <a:pt x="634" y="320"/>
                  </a:lnTo>
                  <a:lnTo>
                    <a:pt x="504" y="250"/>
                  </a:lnTo>
                  <a:lnTo>
                    <a:pt x="345" y="178"/>
                  </a:lnTo>
                  <a:lnTo>
                    <a:pt x="287" y="137"/>
                  </a:lnTo>
                  <a:lnTo>
                    <a:pt x="226" y="82"/>
                  </a:lnTo>
                  <a:lnTo>
                    <a:pt x="164" y="21"/>
                  </a:lnTo>
                  <a:lnTo>
                    <a:pt x="109" y="0"/>
                  </a:lnTo>
                  <a:lnTo>
                    <a:pt x="0" y="76"/>
                  </a:lnTo>
                  <a:lnTo>
                    <a:pt x="7" y="147"/>
                  </a:lnTo>
                  <a:lnTo>
                    <a:pt x="27" y="175"/>
                  </a:lnTo>
                  <a:lnTo>
                    <a:pt x="82" y="164"/>
                  </a:lnTo>
                  <a:lnTo>
                    <a:pt x="72" y="134"/>
                  </a:lnTo>
                  <a:lnTo>
                    <a:pt x="51" y="123"/>
                  </a:lnTo>
                  <a:lnTo>
                    <a:pt x="41" y="86"/>
                  </a:lnTo>
                  <a:lnTo>
                    <a:pt x="102" y="45"/>
                  </a:lnTo>
                  <a:lnTo>
                    <a:pt x="154" y="86"/>
                  </a:lnTo>
                  <a:lnTo>
                    <a:pt x="154" y="123"/>
                  </a:lnTo>
                  <a:lnTo>
                    <a:pt x="133" y="168"/>
                  </a:lnTo>
                  <a:lnTo>
                    <a:pt x="150" y="199"/>
                  </a:lnTo>
                  <a:lnTo>
                    <a:pt x="253" y="226"/>
                  </a:lnTo>
                  <a:lnTo>
                    <a:pt x="294" y="188"/>
                  </a:lnTo>
                  <a:lnTo>
                    <a:pt x="431" y="271"/>
                  </a:lnTo>
                  <a:lnTo>
                    <a:pt x="545" y="323"/>
                  </a:lnTo>
                  <a:lnTo>
                    <a:pt x="607" y="354"/>
                  </a:lnTo>
                  <a:lnTo>
                    <a:pt x="668" y="385"/>
                  </a:lnTo>
                  <a:lnTo>
                    <a:pt x="716" y="426"/>
                  </a:lnTo>
                  <a:lnTo>
                    <a:pt x="747" y="467"/>
                  </a:lnTo>
                  <a:lnTo>
                    <a:pt x="719" y="497"/>
                  </a:lnTo>
                  <a:lnTo>
                    <a:pt x="654" y="539"/>
                  </a:lnTo>
                  <a:lnTo>
                    <a:pt x="586" y="586"/>
                  </a:lnTo>
                  <a:lnTo>
                    <a:pt x="545" y="628"/>
                  </a:lnTo>
                  <a:close/>
                </a:path>
              </a:pathLst>
            </a:custGeom>
            <a:grpFill/>
            <a:ln w="9525">
              <a:noFill/>
              <a:round/>
              <a:headEnd/>
              <a:tailEnd/>
            </a:ln>
          </p:spPr>
          <p:txBody>
            <a:bodyPr/>
            <a:lstStyle/>
            <a:p>
              <a:endParaRPr lang="tr-TR"/>
            </a:p>
          </p:txBody>
        </p:sp>
      </p:grpSp>
      <p:pic>
        <p:nvPicPr>
          <p:cNvPr id="32" name="Picture 6"/>
          <p:cNvPicPr>
            <a:picLocks noChangeAspect="1"/>
          </p:cNvPicPr>
          <p:nvPr/>
        </p:nvPicPr>
        <p:blipFill>
          <a:blip r:embed="rId9"/>
          <a:srcRect/>
          <a:stretch>
            <a:fillRect/>
          </a:stretch>
        </p:blipFill>
        <p:spPr>
          <a:xfrm>
            <a:off x="16269096" y="6858012"/>
            <a:ext cx="1304588" cy="25717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61098">
            <a:off x="-430613" y="545933"/>
            <a:ext cx="19149227" cy="9280647"/>
          </a:xfrm>
          <a:prstGeom prst="rect">
            <a:avLst/>
          </a:prstGeom>
          <a:solidFill>
            <a:srgbClr val="EDECE7"/>
          </a:solidFill>
        </p:spPr>
      </p:sp>
      <p:pic>
        <p:nvPicPr>
          <p:cNvPr id="3" name="Picture 3"/>
          <p:cNvPicPr>
            <a:picLocks noChangeAspect="1"/>
          </p:cNvPicPr>
          <p:nvPr/>
        </p:nvPicPr>
        <p:blipFill>
          <a:blip r:embed="rId3"/>
          <a:srcRect/>
          <a:stretch>
            <a:fillRect/>
          </a:stretch>
        </p:blipFill>
        <p:spPr>
          <a:xfrm rot="2148887">
            <a:off x="14635186" y="-85214"/>
            <a:ext cx="5619309" cy="5445621"/>
          </a:xfrm>
          <a:prstGeom prst="rect">
            <a:avLst/>
          </a:prstGeom>
        </p:spPr>
      </p:pic>
      <p:grpSp>
        <p:nvGrpSpPr>
          <p:cNvPr id="4" name="Group 5"/>
          <p:cNvGrpSpPr/>
          <p:nvPr/>
        </p:nvGrpSpPr>
        <p:grpSpPr>
          <a:xfrm rot="-167779">
            <a:off x="880027" y="1084645"/>
            <a:ext cx="12409944" cy="1239033"/>
            <a:chOff x="0" y="0"/>
            <a:chExt cx="4563064" cy="846672"/>
          </a:xfrm>
          <a:solidFill>
            <a:schemeClr val="accent4">
              <a:lumMod val="75000"/>
            </a:schemeClr>
          </a:solidFill>
        </p:grpSpPr>
        <p:sp>
          <p:nvSpPr>
            <p:cNvPr id="23" name="AutoShape 6"/>
            <p:cNvSpPr/>
            <p:nvPr/>
          </p:nvSpPr>
          <p:spPr>
            <a:xfrm>
              <a:off x="0" y="0"/>
              <a:ext cx="4563064" cy="846672"/>
            </a:xfrm>
            <a:prstGeom prst="rect">
              <a:avLst/>
            </a:prstGeom>
            <a:grpFill/>
          </p:spPr>
        </p:sp>
        <p:sp>
          <p:nvSpPr>
            <p:cNvPr id="24" name="TextBox 7"/>
            <p:cNvSpPr txBox="1"/>
            <p:nvPr/>
          </p:nvSpPr>
          <p:spPr>
            <a:xfrm>
              <a:off x="229186" y="285437"/>
              <a:ext cx="4224397" cy="350523"/>
            </a:xfrm>
            <a:prstGeom prst="rect">
              <a:avLst/>
            </a:prstGeom>
            <a:grpFill/>
          </p:spPr>
          <p:txBody>
            <a:bodyPr wrap="square" lIns="0" tIns="0" rIns="0" bIns="0" rtlCol="0" anchor="t">
              <a:spAutoFit/>
            </a:bodyPr>
            <a:lstStyle/>
            <a:p>
              <a:pPr algn="ctr">
                <a:lnSpc>
                  <a:spcPts val="3960"/>
                </a:lnSpc>
              </a:pPr>
              <a:r>
                <a:rPr lang="tr-TR" sz="4000" b="1" spc="-36" dirty="0">
                  <a:solidFill>
                    <a:schemeClr val="bg1"/>
                  </a:solidFill>
                  <a:latin typeface="Calisto MT" pitchFamily="18" charset="0"/>
                </a:rPr>
                <a:t>Meslek Seçiminde Gençleri Etkileyen Faktörler</a:t>
              </a:r>
              <a:endParaRPr lang="en-US" sz="4000" b="1" spc="-36" dirty="0">
                <a:solidFill>
                  <a:schemeClr val="bg1"/>
                </a:solidFill>
                <a:latin typeface="Calisto MT" pitchFamily="18" charset="0"/>
              </a:endParaRPr>
            </a:p>
          </p:txBody>
        </p:sp>
      </p:grpSp>
      <p:pic>
        <p:nvPicPr>
          <p:cNvPr id="17" name="Picture 17"/>
          <p:cNvPicPr>
            <a:picLocks noChangeAspect="1"/>
          </p:cNvPicPr>
          <p:nvPr/>
        </p:nvPicPr>
        <p:blipFill>
          <a:blip r:embed="rId4"/>
          <a:srcRect/>
          <a:stretch>
            <a:fillRect/>
          </a:stretch>
        </p:blipFill>
        <p:spPr>
          <a:xfrm rot="19492450">
            <a:off x="329184" y="1417601"/>
            <a:ext cx="2130580" cy="577218"/>
          </a:xfrm>
          <a:prstGeom prst="rect">
            <a:avLst/>
          </a:prstGeom>
        </p:spPr>
      </p:pic>
      <p:sp>
        <p:nvSpPr>
          <p:cNvPr id="25" name="TextBox 26"/>
          <p:cNvSpPr txBox="1"/>
          <p:nvPr/>
        </p:nvSpPr>
        <p:spPr>
          <a:xfrm>
            <a:off x="2928894" y="3286112"/>
            <a:ext cx="11615762" cy="5170646"/>
          </a:xfrm>
          <a:prstGeom prst="rect">
            <a:avLst/>
          </a:prstGeom>
        </p:spPr>
        <p:txBody>
          <a:bodyPr wrap="square" lIns="0" tIns="0" rIns="0" bIns="0" rtlCol="0" anchor="t">
            <a:spAutoFit/>
          </a:bodyPr>
          <a:lstStyle/>
          <a:p>
            <a:pPr>
              <a:lnSpc>
                <a:spcPct val="150000"/>
              </a:lnSpc>
              <a:buBlip>
                <a:blip r:embed="rId5"/>
              </a:buBlip>
            </a:pPr>
            <a:r>
              <a:rPr lang="tr-TR" sz="3200" dirty="0"/>
              <a:t>  Ulaşılması kolay olan meslekleri seçme </a:t>
            </a:r>
            <a:r>
              <a:rPr lang="tr-TR" sz="3200" dirty="0">
                <a:cs typeface="Times New Roman" pitchFamily="18" charset="0"/>
              </a:rPr>
              <a:t>  </a:t>
            </a:r>
            <a:endParaRPr lang="tr-TR" sz="3200" dirty="0"/>
          </a:p>
          <a:p>
            <a:pPr>
              <a:lnSpc>
                <a:spcPct val="150000"/>
              </a:lnSpc>
              <a:buBlip>
                <a:blip r:embed="rId5"/>
              </a:buBlip>
            </a:pPr>
            <a:r>
              <a:rPr lang="tr-TR" sz="3200" dirty="0"/>
              <a:t>  İş bulması kolay olan meslekleri seçme</a:t>
            </a:r>
          </a:p>
          <a:p>
            <a:pPr>
              <a:lnSpc>
                <a:spcPct val="150000"/>
              </a:lnSpc>
              <a:buBlip>
                <a:blip r:embed="rId5"/>
              </a:buBlip>
            </a:pPr>
            <a:r>
              <a:rPr lang="tr-TR" sz="3200" dirty="0"/>
              <a:t>  Üniversiteye girmeyi kolaylaştıran meslekleri seçme</a:t>
            </a:r>
          </a:p>
          <a:p>
            <a:pPr>
              <a:lnSpc>
                <a:spcPct val="150000"/>
              </a:lnSpc>
              <a:buBlip>
                <a:blip r:embed="rId5"/>
              </a:buBlip>
            </a:pPr>
            <a:r>
              <a:rPr lang="tr-TR" sz="3200" dirty="0"/>
              <a:t>  Düşük puanla yerleşilen meslekleri seçme</a:t>
            </a:r>
          </a:p>
          <a:p>
            <a:pPr>
              <a:lnSpc>
                <a:spcPct val="150000"/>
              </a:lnSpc>
              <a:buBlip>
                <a:blip r:embed="rId5"/>
              </a:buBlip>
            </a:pPr>
            <a:r>
              <a:rPr lang="tr-TR" sz="3200" dirty="0"/>
              <a:t>  Mesleğin cazibesi </a:t>
            </a:r>
          </a:p>
          <a:p>
            <a:pPr>
              <a:lnSpc>
                <a:spcPct val="150000"/>
              </a:lnSpc>
              <a:buBlip>
                <a:blip r:embed="rId5"/>
              </a:buBlip>
            </a:pPr>
            <a:r>
              <a:rPr lang="tr-TR" sz="3200" dirty="0"/>
              <a:t>  Herkes tarafından sevildiği sanılan meslekleri seçme</a:t>
            </a:r>
          </a:p>
          <a:p>
            <a:pPr>
              <a:lnSpc>
                <a:spcPct val="150000"/>
              </a:lnSpc>
              <a:buBlip>
                <a:blip r:embed="rId5"/>
              </a:buBlip>
            </a:pPr>
            <a:r>
              <a:rPr lang="tr-TR" sz="3200" dirty="0"/>
              <a:t>  Hayaller ile geliştirilen idealdeki </a:t>
            </a:r>
            <a:r>
              <a:rPr lang="tr-TR" sz="3200"/>
              <a:t>mesleği seçme</a:t>
            </a:r>
            <a:endParaRPr lang="tr-TR" sz="3200" dirty="0"/>
          </a:p>
        </p:txBody>
      </p:sp>
      <p:pic>
        <p:nvPicPr>
          <p:cNvPr id="26" name="Picture 17"/>
          <p:cNvPicPr>
            <a:picLocks noChangeAspect="1"/>
          </p:cNvPicPr>
          <p:nvPr/>
        </p:nvPicPr>
        <p:blipFill>
          <a:blip r:embed="rId4"/>
          <a:srcRect/>
          <a:stretch>
            <a:fillRect/>
          </a:stretch>
        </p:blipFill>
        <p:spPr>
          <a:xfrm rot="2135062">
            <a:off x="11970529" y="780277"/>
            <a:ext cx="2130580" cy="577218"/>
          </a:xfrm>
          <a:prstGeom prst="rect">
            <a:avLst/>
          </a:prstGeom>
        </p:spPr>
      </p:pic>
      <p:pic>
        <p:nvPicPr>
          <p:cNvPr id="27" name="Picture 2" descr="\\Rehber1\yenİ rehberlİk\LOGO\manavgat ram logo-1.png"/>
          <p:cNvPicPr>
            <a:picLocks noChangeAspect="1" noChangeArrowheads="1"/>
          </p:cNvPicPr>
          <p:nvPr/>
        </p:nvPicPr>
        <p:blipFill>
          <a:blip r:embed="rId6" cstate="print"/>
          <a:srcRect/>
          <a:stretch>
            <a:fillRect/>
          </a:stretch>
        </p:blipFill>
        <p:spPr bwMode="auto">
          <a:xfrm>
            <a:off x="785754" y="7286640"/>
            <a:ext cx="1643074" cy="1537069"/>
          </a:xfrm>
          <a:prstGeom prst="rect">
            <a:avLst/>
          </a:prstGeom>
          <a:noFill/>
        </p:spPr>
      </p:pic>
      <p:grpSp>
        <p:nvGrpSpPr>
          <p:cNvPr id="5" name="Group 11"/>
          <p:cNvGrpSpPr/>
          <p:nvPr/>
        </p:nvGrpSpPr>
        <p:grpSpPr>
          <a:xfrm rot="-1577754">
            <a:off x="14985227" y="14506"/>
            <a:ext cx="3355656" cy="4386229"/>
            <a:chOff x="0" y="0"/>
            <a:chExt cx="4474209" cy="5848306"/>
          </a:xfrm>
        </p:grpSpPr>
        <p:pic>
          <p:nvPicPr>
            <p:cNvPr id="30" name="Picture 12"/>
            <p:cNvPicPr>
              <a:picLocks noChangeAspect="1"/>
            </p:cNvPicPr>
            <p:nvPr/>
          </p:nvPicPr>
          <p:blipFill>
            <a:blip r:embed="rId7"/>
            <a:srcRect/>
            <a:stretch>
              <a:fillRect/>
            </a:stretch>
          </p:blipFill>
          <p:spPr>
            <a:xfrm rot="88184">
              <a:off x="60384" y="48886"/>
              <a:ext cx="3872957" cy="4758204"/>
            </a:xfrm>
            <a:prstGeom prst="rect">
              <a:avLst/>
            </a:prstGeom>
          </p:spPr>
        </p:pic>
        <p:pic>
          <p:nvPicPr>
            <p:cNvPr id="31" name="Picture 13"/>
            <p:cNvPicPr>
              <a:picLocks noChangeAspect="1"/>
            </p:cNvPicPr>
            <p:nvPr/>
          </p:nvPicPr>
          <p:blipFill>
            <a:blip r:embed="rId8"/>
            <a:srcRect/>
            <a:stretch>
              <a:fillRect/>
            </a:stretch>
          </p:blipFill>
          <p:spPr>
            <a:xfrm rot="-1925517">
              <a:off x="247377" y="3510383"/>
              <a:ext cx="4195500" cy="1324635"/>
            </a:xfrm>
            <a:prstGeom prst="rect">
              <a:avLst/>
            </a:prstGeom>
          </p:spPr>
        </p:pic>
      </p:grpSp>
      <p:grpSp>
        <p:nvGrpSpPr>
          <p:cNvPr id="135" name="Group 20"/>
          <p:cNvGrpSpPr>
            <a:grpSpLocks/>
          </p:cNvGrpSpPr>
          <p:nvPr/>
        </p:nvGrpSpPr>
        <p:grpSpPr bwMode="auto">
          <a:xfrm>
            <a:off x="12215834" y="3428988"/>
            <a:ext cx="2286015" cy="5143537"/>
            <a:chOff x="2856" y="918"/>
            <a:chExt cx="1290" cy="2452"/>
          </a:xfrm>
          <a:solidFill>
            <a:schemeClr val="accent6">
              <a:lumMod val="50000"/>
            </a:schemeClr>
          </a:solidFill>
        </p:grpSpPr>
        <p:sp>
          <p:nvSpPr>
            <p:cNvPr id="136" name="Freeform 21"/>
            <p:cNvSpPr>
              <a:spLocks/>
            </p:cNvSpPr>
            <p:nvPr/>
          </p:nvSpPr>
          <p:spPr bwMode="auto">
            <a:xfrm>
              <a:off x="2856" y="1669"/>
              <a:ext cx="505" cy="835"/>
            </a:xfrm>
            <a:custGeom>
              <a:avLst/>
              <a:gdLst/>
              <a:ahLst/>
              <a:cxnLst>
                <a:cxn ang="0">
                  <a:pos x="267" y="124"/>
                </a:cxn>
                <a:cxn ang="0">
                  <a:pos x="319" y="72"/>
                </a:cxn>
                <a:cxn ang="0">
                  <a:pos x="392" y="21"/>
                </a:cxn>
                <a:cxn ang="0">
                  <a:pos x="443" y="0"/>
                </a:cxn>
                <a:cxn ang="0">
                  <a:pos x="505" y="4"/>
                </a:cxn>
                <a:cxn ang="0">
                  <a:pos x="505" y="52"/>
                </a:cxn>
                <a:cxn ang="0">
                  <a:pos x="474" y="93"/>
                </a:cxn>
                <a:cxn ang="0">
                  <a:pos x="416" y="124"/>
                </a:cxn>
                <a:cxn ang="0">
                  <a:pos x="271" y="190"/>
                </a:cxn>
                <a:cxn ang="0">
                  <a:pos x="133" y="269"/>
                </a:cxn>
                <a:cxn ang="0">
                  <a:pos x="75" y="289"/>
                </a:cxn>
                <a:cxn ang="0">
                  <a:pos x="55" y="320"/>
                </a:cxn>
                <a:cxn ang="0">
                  <a:pos x="75" y="351"/>
                </a:cxn>
                <a:cxn ang="0">
                  <a:pos x="195" y="467"/>
                </a:cxn>
                <a:cxn ang="0">
                  <a:pos x="250" y="505"/>
                </a:cxn>
                <a:cxn ang="0">
                  <a:pos x="332" y="570"/>
                </a:cxn>
                <a:cxn ang="0">
                  <a:pos x="416" y="632"/>
                </a:cxn>
                <a:cxn ang="0">
                  <a:pos x="412" y="663"/>
                </a:cxn>
                <a:cxn ang="0">
                  <a:pos x="350" y="673"/>
                </a:cxn>
                <a:cxn ang="0">
                  <a:pos x="257" y="673"/>
                </a:cxn>
                <a:cxn ang="0">
                  <a:pos x="199" y="704"/>
                </a:cxn>
                <a:cxn ang="0">
                  <a:pos x="178" y="783"/>
                </a:cxn>
                <a:cxn ang="0">
                  <a:pos x="178" y="825"/>
                </a:cxn>
                <a:cxn ang="0">
                  <a:pos x="154" y="835"/>
                </a:cxn>
                <a:cxn ang="0">
                  <a:pos x="116" y="797"/>
                </a:cxn>
                <a:cxn ang="0">
                  <a:pos x="123" y="731"/>
                </a:cxn>
                <a:cxn ang="0">
                  <a:pos x="157" y="683"/>
                </a:cxn>
                <a:cxn ang="0">
                  <a:pos x="226" y="642"/>
                </a:cxn>
                <a:cxn ang="0">
                  <a:pos x="301" y="622"/>
                </a:cxn>
                <a:cxn ang="0">
                  <a:pos x="308" y="601"/>
                </a:cxn>
                <a:cxn ang="0">
                  <a:pos x="271" y="560"/>
                </a:cxn>
                <a:cxn ang="0">
                  <a:pos x="113" y="457"/>
                </a:cxn>
                <a:cxn ang="0">
                  <a:pos x="65" y="416"/>
                </a:cxn>
                <a:cxn ang="0">
                  <a:pos x="20" y="361"/>
                </a:cxn>
                <a:cxn ang="0">
                  <a:pos x="0" y="299"/>
                </a:cxn>
                <a:cxn ang="0">
                  <a:pos x="13" y="262"/>
                </a:cxn>
                <a:cxn ang="0">
                  <a:pos x="92" y="238"/>
                </a:cxn>
                <a:cxn ang="0">
                  <a:pos x="188" y="197"/>
                </a:cxn>
                <a:cxn ang="0">
                  <a:pos x="250" y="154"/>
                </a:cxn>
                <a:cxn ang="0">
                  <a:pos x="267" y="124"/>
                </a:cxn>
              </a:cxnLst>
              <a:rect l="0" t="0" r="r" b="b"/>
              <a:pathLst>
                <a:path w="505" h="835">
                  <a:moveTo>
                    <a:pt x="267" y="124"/>
                  </a:moveTo>
                  <a:lnTo>
                    <a:pt x="319" y="72"/>
                  </a:lnTo>
                  <a:lnTo>
                    <a:pt x="392" y="21"/>
                  </a:lnTo>
                  <a:lnTo>
                    <a:pt x="443" y="0"/>
                  </a:lnTo>
                  <a:lnTo>
                    <a:pt x="505" y="4"/>
                  </a:lnTo>
                  <a:lnTo>
                    <a:pt x="505" y="52"/>
                  </a:lnTo>
                  <a:lnTo>
                    <a:pt x="474" y="93"/>
                  </a:lnTo>
                  <a:lnTo>
                    <a:pt x="416" y="124"/>
                  </a:lnTo>
                  <a:lnTo>
                    <a:pt x="271" y="190"/>
                  </a:lnTo>
                  <a:lnTo>
                    <a:pt x="133" y="269"/>
                  </a:lnTo>
                  <a:lnTo>
                    <a:pt x="75" y="289"/>
                  </a:lnTo>
                  <a:lnTo>
                    <a:pt x="55" y="320"/>
                  </a:lnTo>
                  <a:lnTo>
                    <a:pt x="75" y="351"/>
                  </a:lnTo>
                  <a:lnTo>
                    <a:pt x="195" y="467"/>
                  </a:lnTo>
                  <a:lnTo>
                    <a:pt x="250" y="505"/>
                  </a:lnTo>
                  <a:lnTo>
                    <a:pt x="332" y="570"/>
                  </a:lnTo>
                  <a:lnTo>
                    <a:pt x="416" y="632"/>
                  </a:lnTo>
                  <a:lnTo>
                    <a:pt x="412" y="663"/>
                  </a:lnTo>
                  <a:lnTo>
                    <a:pt x="350" y="673"/>
                  </a:lnTo>
                  <a:lnTo>
                    <a:pt x="257" y="673"/>
                  </a:lnTo>
                  <a:lnTo>
                    <a:pt x="199" y="704"/>
                  </a:lnTo>
                  <a:lnTo>
                    <a:pt x="178" y="783"/>
                  </a:lnTo>
                  <a:lnTo>
                    <a:pt x="178" y="825"/>
                  </a:lnTo>
                  <a:lnTo>
                    <a:pt x="154" y="835"/>
                  </a:lnTo>
                  <a:lnTo>
                    <a:pt x="116" y="797"/>
                  </a:lnTo>
                  <a:lnTo>
                    <a:pt x="123" y="731"/>
                  </a:lnTo>
                  <a:lnTo>
                    <a:pt x="157" y="683"/>
                  </a:lnTo>
                  <a:lnTo>
                    <a:pt x="226" y="642"/>
                  </a:lnTo>
                  <a:lnTo>
                    <a:pt x="301" y="622"/>
                  </a:lnTo>
                  <a:lnTo>
                    <a:pt x="308" y="601"/>
                  </a:lnTo>
                  <a:lnTo>
                    <a:pt x="271" y="560"/>
                  </a:lnTo>
                  <a:lnTo>
                    <a:pt x="113" y="457"/>
                  </a:lnTo>
                  <a:lnTo>
                    <a:pt x="65" y="416"/>
                  </a:lnTo>
                  <a:lnTo>
                    <a:pt x="20" y="361"/>
                  </a:lnTo>
                  <a:lnTo>
                    <a:pt x="0" y="299"/>
                  </a:lnTo>
                  <a:lnTo>
                    <a:pt x="13" y="262"/>
                  </a:lnTo>
                  <a:lnTo>
                    <a:pt x="92" y="238"/>
                  </a:lnTo>
                  <a:lnTo>
                    <a:pt x="188" y="197"/>
                  </a:lnTo>
                  <a:lnTo>
                    <a:pt x="250" y="154"/>
                  </a:lnTo>
                  <a:lnTo>
                    <a:pt x="267" y="124"/>
                  </a:lnTo>
                  <a:close/>
                </a:path>
              </a:pathLst>
            </a:custGeom>
            <a:grpFill/>
            <a:ln w="9525">
              <a:noFill/>
              <a:round/>
              <a:headEnd/>
              <a:tailEnd/>
            </a:ln>
          </p:spPr>
          <p:txBody>
            <a:bodyPr/>
            <a:lstStyle/>
            <a:p>
              <a:endParaRPr lang="tr-TR"/>
            </a:p>
          </p:txBody>
        </p:sp>
        <p:sp>
          <p:nvSpPr>
            <p:cNvPr id="137" name="Freeform 22"/>
            <p:cNvSpPr>
              <a:spLocks/>
            </p:cNvSpPr>
            <p:nvPr/>
          </p:nvSpPr>
          <p:spPr bwMode="auto">
            <a:xfrm>
              <a:off x="3306" y="1632"/>
              <a:ext cx="351" cy="799"/>
            </a:xfrm>
            <a:custGeom>
              <a:avLst/>
              <a:gdLst/>
              <a:ahLst/>
              <a:cxnLst>
                <a:cxn ang="0">
                  <a:pos x="75" y="61"/>
                </a:cxn>
                <a:cxn ang="0">
                  <a:pos x="106" y="10"/>
                </a:cxn>
                <a:cxn ang="0">
                  <a:pos x="144" y="0"/>
                </a:cxn>
                <a:cxn ang="0">
                  <a:pos x="196" y="0"/>
                </a:cxn>
                <a:cxn ang="0">
                  <a:pos x="261" y="37"/>
                </a:cxn>
                <a:cxn ang="0">
                  <a:pos x="302" y="120"/>
                </a:cxn>
                <a:cxn ang="0">
                  <a:pos x="333" y="227"/>
                </a:cxn>
                <a:cxn ang="0">
                  <a:pos x="351" y="336"/>
                </a:cxn>
                <a:cxn ang="0">
                  <a:pos x="351" y="484"/>
                </a:cxn>
                <a:cxn ang="0">
                  <a:pos x="313" y="645"/>
                </a:cxn>
                <a:cxn ang="0">
                  <a:pos x="258" y="740"/>
                </a:cxn>
                <a:cxn ang="0">
                  <a:pos x="185" y="788"/>
                </a:cxn>
                <a:cxn ang="0">
                  <a:pos x="117" y="799"/>
                </a:cxn>
                <a:cxn ang="0">
                  <a:pos x="65" y="768"/>
                </a:cxn>
                <a:cxn ang="0">
                  <a:pos x="24" y="730"/>
                </a:cxn>
                <a:cxn ang="0">
                  <a:pos x="13" y="669"/>
                </a:cxn>
                <a:cxn ang="0">
                  <a:pos x="0" y="552"/>
                </a:cxn>
                <a:cxn ang="0">
                  <a:pos x="10" y="408"/>
                </a:cxn>
                <a:cxn ang="0">
                  <a:pos x="41" y="258"/>
                </a:cxn>
                <a:cxn ang="0">
                  <a:pos x="61" y="150"/>
                </a:cxn>
                <a:cxn ang="0">
                  <a:pos x="75" y="61"/>
                </a:cxn>
              </a:cxnLst>
              <a:rect l="0" t="0" r="r" b="b"/>
              <a:pathLst>
                <a:path w="351" h="799">
                  <a:moveTo>
                    <a:pt x="75" y="61"/>
                  </a:moveTo>
                  <a:lnTo>
                    <a:pt x="106" y="10"/>
                  </a:lnTo>
                  <a:lnTo>
                    <a:pt x="144" y="0"/>
                  </a:lnTo>
                  <a:lnTo>
                    <a:pt x="196" y="0"/>
                  </a:lnTo>
                  <a:lnTo>
                    <a:pt x="261" y="37"/>
                  </a:lnTo>
                  <a:lnTo>
                    <a:pt x="302" y="120"/>
                  </a:lnTo>
                  <a:lnTo>
                    <a:pt x="333" y="227"/>
                  </a:lnTo>
                  <a:lnTo>
                    <a:pt x="351" y="336"/>
                  </a:lnTo>
                  <a:lnTo>
                    <a:pt x="351" y="484"/>
                  </a:lnTo>
                  <a:lnTo>
                    <a:pt x="313" y="645"/>
                  </a:lnTo>
                  <a:lnTo>
                    <a:pt x="258" y="740"/>
                  </a:lnTo>
                  <a:lnTo>
                    <a:pt x="185" y="788"/>
                  </a:lnTo>
                  <a:lnTo>
                    <a:pt x="117" y="799"/>
                  </a:lnTo>
                  <a:lnTo>
                    <a:pt x="65" y="768"/>
                  </a:lnTo>
                  <a:lnTo>
                    <a:pt x="24" y="730"/>
                  </a:lnTo>
                  <a:lnTo>
                    <a:pt x="13" y="669"/>
                  </a:lnTo>
                  <a:lnTo>
                    <a:pt x="0" y="552"/>
                  </a:lnTo>
                  <a:lnTo>
                    <a:pt x="10" y="408"/>
                  </a:lnTo>
                  <a:lnTo>
                    <a:pt x="41" y="258"/>
                  </a:lnTo>
                  <a:lnTo>
                    <a:pt x="61" y="150"/>
                  </a:lnTo>
                  <a:lnTo>
                    <a:pt x="75" y="61"/>
                  </a:lnTo>
                  <a:close/>
                </a:path>
              </a:pathLst>
            </a:custGeom>
            <a:grpFill/>
            <a:ln w="9525">
              <a:noFill/>
              <a:round/>
              <a:headEnd/>
              <a:tailEnd/>
            </a:ln>
          </p:spPr>
          <p:txBody>
            <a:bodyPr/>
            <a:lstStyle/>
            <a:p>
              <a:endParaRPr lang="tr-TR"/>
            </a:p>
          </p:txBody>
        </p:sp>
        <p:sp>
          <p:nvSpPr>
            <p:cNvPr id="138" name="Freeform 23"/>
            <p:cNvSpPr>
              <a:spLocks/>
            </p:cNvSpPr>
            <p:nvPr/>
          </p:nvSpPr>
          <p:spPr bwMode="auto">
            <a:xfrm>
              <a:off x="3403" y="2327"/>
              <a:ext cx="205" cy="1043"/>
            </a:xfrm>
            <a:custGeom>
              <a:avLst/>
              <a:gdLst/>
              <a:ahLst/>
              <a:cxnLst>
                <a:cxn ang="0">
                  <a:pos x="99" y="185"/>
                </a:cxn>
                <a:cxn ang="0">
                  <a:pos x="71" y="116"/>
                </a:cxn>
                <a:cxn ang="0">
                  <a:pos x="71" y="41"/>
                </a:cxn>
                <a:cxn ang="0">
                  <a:pos x="109" y="0"/>
                </a:cxn>
                <a:cxn ang="0">
                  <a:pos x="153" y="20"/>
                </a:cxn>
                <a:cxn ang="0">
                  <a:pos x="184" y="92"/>
                </a:cxn>
                <a:cxn ang="0">
                  <a:pos x="201" y="216"/>
                </a:cxn>
                <a:cxn ang="0">
                  <a:pos x="205" y="370"/>
                </a:cxn>
                <a:cxn ang="0">
                  <a:pos x="194" y="504"/>
                </a:cxn>
                <a:cxn ang="0">
                  <a:pos x="174" y="648"/>
                </a:cxn>
                <a:cxn ang="0">
                  <a:pos x="174" y="823"/>
                </a:cxn>
                <a:cxn ang="0">
                  <a:pos x="201" y="895"/>
                </a:cxn>
                <a:cxn ang="0">
                  <a:pos x="191" y="929"/>
                </a:cxn>
                <a:cxn ang="0">
                  <a:pos x="143" y="940"/>
                </a:cxn>
                <a:cxn ang="0">
                  <a:pos x="92" y="988"/>
                </a:cxn>
                <a:cxn ang="0">
                  <a:pos x="68" y="1029"/>
                </a:cxn>
                <a:cxn ang="0">
                  <a:pos x="10" y="1043"/>
                </a:cxn>
                <a:cxn ang="0">
                  <a:pos x="0" y="998"/>
                </a:cxn>
                <a:cxn ang="0">
                  <a:pos x="20" y="960"/>
                </a:cxn>
                <a:cxn ang="0">
                  <a:pos x="92" y="929"/>
                </a:cxn>
                <a:cxn ang="0">
                  <a:pos x="143" y="906"/>
                </a:cxn>
                <a:cxn ang="0">
                  <a:pos x="160" y="885"/>
                </a:cxn>
                <a:cxn ang="0">
                  <a:pos x="140" y="827"/>
                </a:cxn>
                <a:cxn ang="0">
                  <a:pos x="123" y="709"/>
                </a:cxn>
                <a:cxn ang="0">
                  <a:pos x="119" y="569"/>
                </a:cxn>
                <a:cxn ang="0">
                  <a:pos x="123" y="476"/>
                </a:cxn>
                <a:cxn ang="0">
                  <a:pos x="129" y="350"/>
                </a:cxn>
                <a:cxn ang="0">
                  <a:pos x="119" y="237"/>
                </a:cxn>
                <a:cxn ang="0">
                  <a:pos x="99" y="185"/>
                </a:cxn>
              </a:cxnLst>
              <a:rect l="0" t="0" r="r" b="b"/>
              <a:pathLst>
                <a:path w="205" h="1043">
                  <a:moveTo>
                    <a:pt x="99" y="185"/>
                  </a:moveTo>
                  <a:lnTo>
                    <a:pt x="71" y="116"/>
                  </a:lnTo>
                  <a:lnTo>
                    <a:pt x="71" y="41"/>
                  </a:lnTo>
                  <a:lnTo>
                    <a:pt x="109" y="0"/>
                  </a:lnTo>
                  <a:lnTo>
                    <a:pt x="153" y="20"/>
                  </a:lnTo>
                  <a:lnTo>
                    <a:pt x="184" y="92"/>
                  </a:lnTo>
                  <a:lnTo>
                    <a:pt x="201" y="216"/>
                  </a:lnTo>
                  <a:lnTo>
                    <a:pt x="205" y="370"/>
                  </a:lnTo>
                  <a:lnTo>
                    <a:pt x="194" y="504"/>
                  </a:lnTo>
                  <a:lnTo>
                    <a:pt x="174" y="648"/>
                  </a:lnTo>
                  <a:lnTo>
                    <a:pt x="174" y="823"/>
                  </a:lnTo>
                  <a:lnTo>
                    <a:pt x="201" y="895"/>
                  </a:lnTo>
                  <a:lnTo>
                    <a:pt x="191" y="929"/>
                  </a:lnTo>
                  <a:lnTo>
                    <a:pt x="143" y="940"/>
                  </a:lnTo>
                  <a:lnTo>
                    <a:pt x="92" y="988"/>
                  </a:lnTo>
                  <a:lnTo>
                    <a:pt x="68" y="1029"/>
                  </a:lnTo>
                  <a:lnTo>
                    <a:pt x="10" y="1043"/>
                  </a:lnTo>
                  <a:lnTo>
                    <a:pt x="0" y="998"/>
                  </a:lnTo>
                  <a:lnTo>
                    <a:pt x="20" y="960"/>
                  </a:lnTo>
                  <a:lnTo>
                    <a:pt x="92" y="929"/>
                  </a:lnTo>
                  <a:lnTo>
                    <a:pt x="143" y="906"/>
                  </a:lnTo>
                  <a:lnTo>
                    <a:pt x="160" y="885"/>
                  </a:lnTo>
                  <a:lnTo>
                    <a:pt x="140" y="827"/>
                  </a:lnTo>
                  <a:lnTo>
                    <a:pt x="123" y="709"/>
                  </a:lnTo>
                  <a:lnTo>
                    <a:pt x="119" y="569"/>
                  </a:lnTo>
                  <a:lnTo>
                    <a:pt x="123" y="476"/>
                  </a:lnTo>
                  <a:lnTo>
                    <a:pt x="129" y="350"/>
                  </a:lnTo>
                  <a:lnTo>
                    <a:pt x="119" y="237"/>
                  </a:lnTo>
                  <a:lnTo>
                    <a:pt x="99" y="185"/>
                  </a:lnTo>
                  <a:close/>
                </a:path>
              </a:pathLst>
            </a:custGeom>
            <a:grpFill/>
            <a:ln w="9525">
              <a:noFill/>
              <a:round/>
              <a:headEnd/>
              <a:tailEnd/>
            </a:ln>
          </p:spPr>
          <p:txBody>
            <a:bodyPr/>
            <a:lstStyle/>
            <a:p>
              <a:endParaRPr lang="tr-TR"/>
            </a:p>
          </p:txBody>
        </p:sp>
        <p:sp>
          <p:nvSpPr>
            <p:cNvPr id="139" name="Freeform 24"/>
            <p:cNvSpPr>
              <a:spLocks/>
            </p:cNvSpPr>
            <p:nvPr/>
          </p:nvSpPr>
          <p:spPr bwMode="auto">
            <a:xfrm>
              <a:off x="3115" y="2329"/>
              <a:ext cx="320" cy="1040"/>
            </a:xfrm>
            <a:custGeom>
              <a:avLst/>
              <a:gdLst/>
              <a:ahLst/>
              <a:cxnLst>
                <a:cxn ang="0">
                  <a:pos x="197" y="96"/>
                </a:cxn>
                <a:cxn ang="0">
                  <a:pos x="231" y="31"/>
                </a:cxn>
                <a:cxn ang="0">
                  <a:pos x="272" y="0"/>
                </a:cxn>
                <a:cxn ang="0">
                  <a:pos x="320" y="20"/>
                </a:cxn>
                <a:cxn ang="0">
                  <a:pos x="313" y="82"/>
                </a:cxn>
                <a:cxn ang="0">
                  <a:pos x="282" y="126"/>
                </a:cxn>
                <a:cxn ang="0">
                  <a:pos x="221" y="237"/>
                </a:cxn>
                <a:cxn ang="0">
                  <a:pos x="180" y="343"/>
                </a:cxn>
                <a:cxn ang="0">
                  <a:pos x="156" y="456"/>
                </a:cxn>
                <a:cxn ang="0">
                  <a:pos x="159" y="566"/>
                </a:cxn>
                <a:cxn ang="0">
                  <a:pos x="197" y="713"/>
                </a:cxn>
                <a:cxn ang="0">
                  <a:pos x="228" y="855"/>
                </a:cxn>
                <a:cxn ang="0">
                  <a:pos x="272" y="916"/>
                </a:cxn>
                <a:cxn ang="0">
                  <a:pos x="269" y="951"/>
                </a:cxn>
                <a:cxn ang="0">
                  <a:pos x="231" y="968"/>
                </a:cxn>
                <a:cxn ang="0">
                  <a:pos x="145" y="981"/>
                </a:cxn>
                <a:cxn ang="0">
                  <a:pos x="84" y="1019"/>
                </a:cxn>
                <a:cxn ang="0">
                  <a:pos x="52" y="1040"/>
                </a:cxn>
                <a:cxn ang="0">
                  <a:pos x="0" y="992"/>
                </a:cxn>
                <a:cxn ang="0">
                  <a:pos x="11" y="961"/>
                </a:cxn>
                <a:cxn ang="0">
                  <a:pos x="62" y="940"/>
                </a:cxn>
                <a:cxn ang="0">
                  <a:pos x="128" y="930"/>
                </a:cxn>
                <a:cxn ang="0">
                  <a:pos x="190" y="930"/>
                </a:cxn>
                <a:cxn ang="0">
                  <a:pos x="200" y="910"/>
                </a:cxn>
                <a:cxn ang="0">
                  <a:pos x="190" y="875"/>
                </a:cxn>
                <a:cxn ang="0">
                  <a:pos x="138" y="741"/>
                </a:cxn>
                <a:cxn ang="0">
                  <a:pos x="104" y="610"/>
                </a:cxn>
                <a:cxn ang="0">
                  <a:pos x="87" y="515"/>
                </a:cxn>
                <a:cxn ang="0">
                  <a:pos x="84" y="426"/>
                </a:cxn>
                <a:cxn ang="0">
                  <a:pos x="97" y="340"/>
                </a:cxn>
                <a:cxn ang="0">
                  <a:pos x="128" y="251"/>
                </a:cxn>
                <a:cxn ang="0">
                  <a:pos x="176" y="133"/>
                </a:cxn>
                <a:cxn ang="0">
                  <a:pos x="197" y="96"/>
                </a:cxn>
              </a:cxnLst>
              <a:rect l="0" t="0" r="r" b="b"/>
              <a:pathLst>
                <a:path w="320" h="1040">
                  <a:moveTo>
                    <a:pt x="197" y="96"/>
                  </a:moveTo>
                  <a:lnTo>
                    <a:pt x="231" y="31"/>
                  </a:lnTo>
                  <a:lnTo>
                    <a:pt x="272" y="0"/>
                  </a:lnTo>
                  <a:lnTo>
                    <a:pt x="320" y="20"/>
                  </a:lnTo>
                  <a:lnTo>
                    <a:pt x="313" y="82"/>
                  </a:lnTo>
                  <a:lnTo>
                    <a:pt x="282" y="126"/>
                  </a:lnTo>
                  <a:lnTo>
                    <a:pt x="221" y="237"/>
                  </a:lnTo>
                  <a:lnTo>
                    <a:pt x="180" y="343"/>
                  </a:lnTo>
                  <a:lnTo>
                    <a:pt x="156" y="456"/>
                  </a:lnTo>
                  <a:lnTo>
                    <a:pt x="159" y="566"/>
                  </a:lnTo>
                  <a:lnTo>
                    <a:pt x="197" y="713"/>
                  </a:lnTo>
                  <a:lnTo>
                    <a:pt x="228" y="855"/>
                  </a:lnTo>
                  <a:lnTo>
                    <a:pt x="272" y="916"/>
                  </a:lnTo>
                  <a:lnTo>
                    <a:pt x="269" y="951"/>
                  </a:lnTo>
                  <a:lnTo>
                    <a:pt x="231" y="968"/>
                  </a:lnTo>
                  <a:lnTo>
                    <a:pt x="145" y="981"/>
                  </a:lnTo>
                  <a:lnTo>
                    <a:pt x="84" y="1019"/>
                  </a:lnTo>
                  <a:lnTo>
                    <a:pt x="52" y="1040"/>
                  </a:lnTo>
                  <a:lnTo>
                    <a:pt x="0" y="992"/>
                  </a:lnTo>
                  <a:lnTo>
                    <a:pt x="11" y="961"/>
                  </a:lnTo>
                  <a:lnTo>
                    <a:pt x="62" y="940"/>
                  </a:lnTo>
                  <a:lnTo>
                    <a:pt x="128" y="930"/>
                  </a:lnTo>
                  <a:lnTo>
                    <a:pt x="190" y="930"/>
                  </a:lnTo>
                  <a:lnTo>
                    <a:pt x="200" y="910"/>
                  </a:lnTo>
                  <a:lnTo>
                    <a:pt x="190" y="875"/>
                  </a:lnTo>
                  <a:lnTo>
                    <a:pt x="138" y="741"/>
                  </a:lnTo>
                  <a:lnTo>
                    <a:pt x="104" y="610"/>
                  </a:lnTo>
                  <a:lnTo>
                    <a:pt x="87" y="515"/>
                  </a:lnTo>
                  <a:lnTo>
                    <a:pt x="84" y="426"/>
                  </a:lnTo>
                  <a:lnTo>
                    <a:pt x="97" y="340"/>
                  </a:lnTo>
                  <a:lnTo>
                    <a:pt x="128" y="251"/>
                  </a:lnTo>
                  <a:lnTo>
                    <a:pt x="176" y="133"/>
                  </a:lnTo>
                  <a:lnTo>
                    <a:pt x="197" y="96"/>
                  </a:lnTo>
                  <a:close/>
                </a:path>
              </a:pathLst>
            </a:custGeom>
            <a:grpFill/>
            <a:ln w="9525">
              <a:noFill/>
              <a:round/>
              <a:headEnd/>
              <a:tailEnd/>
            </a:ln>
          </p:spPr>
          <p:txBody>
            <a:bodyPr/>
            <a:lstStyle/>
            <a:p>
              <a:endParaRPr lang="tr-TR"/>
            </a:p>
          </p:txBody>
        </p:sp>
        <p:sp>
          <p:nvSpPr>
            <p:cNvPr id="140" name="Freeform 25"/>
            <p:cNvSpPr>
              <a:spLocks/>
            </p:cNvSpPr>
            <p:nvPr/>
          </p:nvSpPr>
          <p:spPr bwMode="auto">
            <a:xfrm>
              <a:off x="3176" y="1033"/>
              <a:ext cx="412" cy="543"/>
            </a:xfrm>
            <a:custGeom>
              <a:avLst/>
              <a:gdLst/>
              <a:ahLst/>
              <a:cxnLst>
                <a:cxn ang="0">
                  <a:pos x="151" y="454"/>
                </a:cxn>
                <a:cxn ang="0">
                  <a:pos x="182" y="522"/>
                </a:cxn>
                <a:cxn ang="0">
                  <a:pos x="254" y="543"/>
                </a:cxn>
                <a:cxn ang="0">
                  <a:pos x="316" y="536"/>
                </a:cxn>
                <a:cxn ang="0">
                  <a:pos x="367" y="492"/>
                </a:cxn>
                <a:cxn ang="0">
                  <a:pos x="408" y="402"/>
                </a:cxn>
                <a:cxn ang="0">
                  <a:pos x="412" y="296"/>
                </a:cxn>
                <a:cxn ang="0">
                  <a:pos x="398" y="203"/>
                </a:cxn>
                <a:cxn ang="0">
                  <a:pos x="340" y="99"/>
                </a:cxn>
                <a:cxn ang="0">
                  <a:pos x="298" y="51"/>
                </a:cxn>
                <a:cxn ang="0">
                  <a:pos x="254" y="21"/>
                </a:cxn>
                <a:cxn ang="0">
                  <a:pos x="213" y="0"/>
                </a:cxn>
                <a:cxn ang="0">
                  <a:pos x="141" y="7"/>
                </a:cxn>
                <a:cxn ang="0">
                  <a:pos x="103" y="69"/>
                </a:cxn>
                <a:cxn ang="0">
                  <a:pos x="83" y="134"/>
                </a:cxn>
                <a:cxn ang="0">
                  <a:pos x="83" y="238"/>
                </a:cxn>
                <a:cxn ang="0">
                  <a:pos x="100" y="337"/>
                </a:cxn>
                <a:cxn ang="0">
                  <a:pos x="120" y="392"/>
                </a:cxn>
                <a:cxn ang="0">
                  <a:pos x="6" y="474"/>
                </a:cxn>
                <a:cxn ang="0">
                  <a:pos x="0" y="505"/>
                </a:cxn>
                <a:cxn ang="0">
                  <a:pos x="17" y="522"/>
                </a:cxn>
                <a:cxn ang="0">
                  <a:pos x="141" y="430"/>
                </a:cxn>
                <a:cxn ang="0">
                  <a:pos x="151" y="454"/>
                </a:cxn>
              </a:cxnLst>
              <a:rect l="0" t="0" r="r" b="b"/>
              <a:pathLst>
                <a:path w="412" h="543">
                  <a:moveTo>
                    <a:pt x="151" y="454"/>
                  </a:moveTo>
                  <a:lnTo>
                    <a:pt x="182" y="522"/>
                  </a:lnTo>
                  <a:lnTo>
                    <a:pt x="254" y="543"/>
                  </a:lnTo>
                  <a:lnTo>
                    <a:pt x="316" y="536"/>
                  </a:lnTo>
                  <a:lnTo>
                    <a:pt x="367" y="492"/>
                  </a:lnTo>
                  <a:lnTo>
                    <a:pt x="408" y="402"/>
                  </a:lnTo>
                  <a:lnTo>
                    <a:pt x="412" y="296"/>
                  </a:lnTo>
                  <a:lnTo>
                    <a:pt x="398" y="203"/>
                  </a:lnTo>
                  <a:lnTo>
                    <a:pt x="340" y="99"/>
                  </a:lnTo>
                  <a:lnTo>
                    <a:pt x="298" y="51"/>
                  </a:lnTo>
                  <a:lnTo>
                    <a:pt x="254" y="21"/>
                  </a:lnTo>
                  <a:lnTo>
                    <a:pt x="213" y="0"/>
                  </a:lnTo>
                  <a:lnTo>
                    <a:pt x="141" y="7"/>
                  </a:lnTo>
                  <a:lnTo>
                    <a:pt x="103" y="69"/>
                  </a:lnTo>
                  <a:lnTo>
                    <a:pt x="83" y="134"/>
                  </a:lnTo>
                  <a:lnTo>
                    <a:pt x="83" y="238"/>
                  </a:lnTo>
                  <a:lnTo>
                    <a:pt x="100" y="337"/>
                  </a:lnTo>
                  <a:lnTo>
                    <a:pt x="120" y="392"/>
                  </a:lnTo>
                  <a:lnTo>
                    <a:pt x="6" y="474"/>
                  </a:lnTo>
                  <a:lnTo>
                    <a:pt x="0" y="505"/>
                  </a:lnTo>
                  <a:lnTo>
                    <a:pt x="17" y="522"/>
                  </a:lnTo>
                  <a:lnTo>
                    <a:pt x="141" y="430"/>
                  </a:lnTo>
                  <a:lnTo>
                    <a:pt x="151" y="454"/>
                  </a:lnTo>
                  <a:close/>
                </a:path>
              </a:pathLst>
            </a:custGeom>
            <a:grpFill/>
            <a:ln w="9525">
              <a:noFill/>
              <a:round/>
              <a:headEnd/>
              <a:tailEnd/>
            </a:ln>
          </p:spPr>
          <p:txBody>
            <a:bodyPr/>
            <a:lstStyle/>
            <a:p>
              <a:endParaRPr lang="tr-TR"/>
            </a:p>
          </p:txBody>
        </p:sp>
        <p:sp>
          <p:nvSpPr>
            <p:cNvPr id="141" name="Freeform 26"/>
            <p:cNvSpPr>
              <a:spLocks/>
            </p:cNvSpPr>
            <p:nvPr/>
          </p:nvSpPr>
          <p:spPr bwMode="auto">
            <a:xfrm>
              <a:off x="3327" y="918"/>
              <a:ext cx="819" cy="908"/>
            </a:xfrm>
            <a:custGeom>
              <a:avLst/>
              <a:gdLst/>
              <a:ahLst/>
              <a:cxnLst>
                <a:cxn ang="0">
                  <a:pos x="545" y="628"/>
                </a:cxn>
                <a:cxn ang="0">
                  <a:pos x="504" y="669"/>
                </a:cxn>
                <a:cxn ang="0">
                  <a:pos x="417" y="720"/>
                </a:cxn>
                <a:cxn ang="0">
                  <a:pos x="339" y="751"/>
                </a:cxn>
                <a:cxn ang="0">
                  <a:pos x="284" y="782"/>
                </a:cxn>
                <a:cxn ang="0">
                  <a:pos x="232" y="823"/>
                </a:cxn>
                <a:cxn ang="0">
                  <a:pos x="226" y="895"/>
                </a:cxn>
                <a:cxn ang="0">
                  <a:pos x="277" y="908"/>
                </a:cxn>
                <a:cxn ang="0">
                  <a:pos x="407" y="833"/>
                </a:cxn>
                <a:cxn ang="0">
                  <a:pos x="504" y="744"/>
                </a:cxn>
                <a:cxn ang="0">
                  <a:pos x="617" y="631"/>
                </a:cxn>
                <a:cxn ang="0">
                  <a:pos x="709" y="559"/>
                </a:cxn>
                <a:cxn ang="0">
                  <a:pos x="788" y="504"/>
                </a:cxn>
                <a:cxn ang="0">
                  <a:pos x="819" y="477"/>
                </a:cxn>
                <a:cxn ang="0">
                  <a:pos x="808" y="443"/>
                </a:cxn>
                <a:cxn ang="0">
                  <a:pos x="771" y="395"/>
                </a:cxn>
                <a:cxn ang="0">
                  <a:pos x="634" y="320"/>
                </a:cxn>
                <a:cxn ang="0">
                  <a:pos x="504" y="250"/>
                </a:cxn>
                <a:cxn ang="0">
                  <a:pos x="345" y="178"/>
                </a:cxn>
                <a:cxn ang="0">
                  <a:pos x="287" y="137"/>
                </a:cxn>
                <a:cxn ang="0">
                  <a:pos x="226" y="82"/>
                </a:cxn>
                <a:cxn ang="0">
                  <a:pos x="164" y="21"/>
                </a:cxn>
                <a:cxn ang="0">
                  <a:pos x="109" y="0"/>
                </a:cxn>
                <a:cxn ang="0">
                  <a:pos x="0" y="76"/>
                </a:cxn>
                <a:cxn ang="0">
                  <a:pos x="7" y="147"/>
                </a:cxn>
                <a:cxn ang="0">
                  <a:pos x="27" y="175"/>
                </a:cxn>
                <a:cxn ang="0">
                  <a:pos x="82" y="164"/>
                </a:cxn>
                <a:cxn ang="0">
                  <a:pos x="72" y="134"/>
                </a:cxn>
                <a:cxn ang="0">
                  <a:pos x="51" y="123"/>
                </a:cxn>
                <a:cxn ang="0">
                  <a:pos x="41" y="86"/>
                </a:cxn>
                <a:cxn ang="0">
                  <a:pos x="102" y="45"/>
                </a:cxn>
                <a:cxn ang="0">
                  <a:pos x="154" y="86"/>
                </a:cxn>
                <a:cxn ang="0">
                  <a:pos x="154" y="123"/>
                </a:cxn>
                <a:cxn ang="0">
                  <a:pos x="133" y="168"/>
                </a:cxn>
                <a:cxn ang="0">
                  <a:pos x="150" y="199"/>
                </a:cxn>
                <a:cxn ang="0">
                  <a:pos x="253" y="226"/>
                </a:cxn>
                <a:cxn ang="0">
                  <a:pos x="294" y="188"/>
                </a:cxn>
                <a:cxn ang="0">
                  <a:pos x="431" y="271"/>
                </a:cxn>
                <a:cxn ang="0">
                  <a:pos x="545" y="323"/>
                </a:cxn>
                <a:cxn ang="0">
                  <a:pos x="607" y="354"/>
                </a:cxn>
                <a:cxn ang="0">
                  <a:pos x="668" y="385"/>
                </a:cxn>
                <a:cxn ang="0">
                  <a:pos x="716" y="426"/>
                </a:cxn>
                <a:cxn ang="0">
                  <a:pos x="747" y="467"/>
                </a:cxn>
                <a:cxn ang="0">
                  <a:pos x="719" y="497"/>
                </a:cxn>
                <a:cxn ang="0">
                  <a:pos x="654" y="539"/>
                </a:cxn>
                <a:cxn ang="0">
                  <a:pos x="586" y="586"/>
                </a:cxn>
                <a:cxn ang="0">
                  <a:pos x="545" y="628"/>
                </a:cxn>
              </a:cxnLst>
              <a:rect l="0" t="0" r="r" b="b"/>
              <a:pathLst>
                <a:path w="819" h="908">
                  <a:moveTo>
                    <a:pt x="545" y="628"/>
                  </a:moveTo>
                  <a:lnTo>
                    <a:pt x="504" y="669"/>
                  </a:lnTo>
                  <a:lnTo>
                    <a:pt x="417" y="720"/>
                  </a:lnTo>
                  <a:lnTo>
                    <a:pt x="339" y="751"/>
                  </a:lnTo>
                  <a:lnTo>
                    <a:pt x="284" y="782"/>
                  </a:lnTo>
                  <a:lnTo>
                    <a:pt x="232" y="823"/>
                  </a:lnTo>
                  <a:lnTo>
                    <a:pt x="226" y="895"/>
                  </a:lnTo>
                  <a:lnTo>
                    <a:pt x="277" y="908"/>
                  </a:lnTo>
                  <a:lnTo>
                    <a:pt x="407" y="833"/>
                  </a:lnTo>
                  <a:lnTo>
                    <a:pt x="504" y="744"/>
                  </a:lnTo>
                  <a:lnTo>
                    <a:pt x="617" y="631"/>
                  </a:lnTo>
                  <a:lnTo>
                    <a:pt x="709" y="559"/>
                  </a:lnTo>
                  <a:lnTo>
                    <a:pt x="788" y="504"/>
                  </a:lnTo>
                  <a:lnTo>
                    <a:pt x="819" y="477"/>
                  </a:lnTo>
                  <a:lnTo>
                    <a:pt x="808" y="443"/>
                  </a:lnTo>
                  <a:lnTo>
                    <a:pt x="771" y="395"/>
                  </a:lnTo>
                  <a:lnTo>
                    <a:pt x="634" y="320"/>
                  </a:lnTo>
                  <a:lnTo>
                    <a:pt x="504" y="250"/>
                  </a:lnTo>
                  <a:lnTo>
                    <a:pt x="345" y="178"/>
                  </a:lnTo>
                  <a:lnTo>
                    <a:pt x="287" y="137"/>
                  </a:lnTo>
                  <a:lnTo>
                    <a:pt x="226" y="82"/>
                  </a:lnTo>
                  <a:lnTo>
                    <a:pt x="164" y="21"/>
                  </a:lnTo>
                  <a:lnTo>
                    <a:pt x="109" y="0"/>
                  </a:lnTo>
                  <a:lnTo>
                    <a:pt x="0" y="76"/>
                  </a:lnTo>
                  <a:lnTo>
                    <a:pt x="7" y="147"/>
                  </a:lnTo>
                  <a:lnTo>
                    <a:pt x="27" y="175"/>
                  </a:lnTo>
                  <a:lnTo>
                    <a:pt x="82" y="164"/>
                  </a:lnTo>
                  <a:lnTo>
                    <a:pt x="72" y="134"/>
                  </a:lnTo>
                  <a:lnTo>
                    <a:pt x="51" y="123"/>
                  </a:lnTo>
                  <a:lnTo>
                    <a:pt x="41" y="86"/>
                  </a:lnTo>
                  <a:lnTo>
                    <a:pt x="102" y="45"/>
                  </a:lnTo>
                  <a:lnTo>
                    <a:pt x="154" y="86"/>
                  </a:lnTo>
                  <a:lnTo>
                    <a:pt x="154" y="123"/>
                  </a:lnTo>
                  <a:lnTo>
                    <a:pt x="133" y="168"/>
                  </a:lnTo>
                  <a:lnTo>
                    <a:pt x="150" y="199"/>
                  </a:lnTo>
                  <a:lnTo>
                    <a:pt x="253" y="226"/>
                  </a:lnTo>
                  <a:lnTo>
                    <a:pt x="294" y="188"/>
                  </a:lnTo>
                  <a:lnTo>
                    <a:pt x="431" y="271"/>
                  </a:lnTo>
                  <a:lnTo>
                    <a:pt x="545" y="323"/>
                  </a:lnTo>
                  <a:lnTo>
                    <a:pt x="607" y="354"/>
                  </a:lnTo>
                  <a:lnTo>
                    <a:pt x="668" y="385"/>
                  </a:lnTo>
                  <a:lnTo>
                    <a:pt x="716" y="426"/>
                  </a:lnTo>
                  <a:lnTo>
                    <a:pt x="747" y="467"/>
                  </a:lnTo>
                  <a:lnTo>
                    <a:pt x="719" y="497"/>
                  </a:lnTo>
                  <a:lnTo>
                    <a:pt x="654" y="539"/>
                  </a:lnTo>
                  <a:lnTo>
                    <a:pt x="586" y="586"/>
                  </a:lnTo>
                  <a:lnTo>
                    <a:pt x="545" y="628"/>
                  </a:lnTo>
                  <a:close/>
                </a:path>
              </a:pathLst>
            </a:custGeom>
            <a:grpFill/>
            <a:ln w="9525">
              <a:noFill/>
              <a:round/>
              <a:headEnd/>
              <a:tailEnd/>
            </a:ln>
          </p:spPr>
          <p:txBody>
            <a:bodyPr/>
            <a:lstStyle/>
            <a:p>
              <a:endParaRPr lang="tr-TR"/>
            </a:p>
          </p:txBody>
        </p:sp>
      </p:grpSp>
      <p:pic>
        <p:nvPicPr>
          <p:cNvPr id="142" name="Picture 7"/>
          <p:cNvPicPr>
            <a:picLocks noChangeAspect="1"/>
          </p:cNvPicPr>
          <p:nvPr/>
        </p:nvPicPr>
        <p:blipFill>
          <a:blip r:embed="rId9"/>
          <a:srcRect/>
          <a:stretch>
            <a:fillRect/>
          </a:stretch>
        </p:blipFill>
        <p:spPr>
          <a:xfrm>
            <a:off x="14787602" y="5286376"/>
            <a:ext cx="1423675" cy="1268365"/>
          </a:xfrm>
          <a:prstGeom prst="rect">
            <a:avLst/>
          </a:prstGeom>
        </p:spPr>
      </p:pic>
      <p:pic>
        <p:nvPicPr>
          <p:cNvPr id="143" name="Picture 6"/>
          <p:cNvPicPr>
            <a:picLocks noChangeAspect="1"/>
          </p:cNvPicPr>
          <p:nvPr/>
        </p:nvPicPr>
        <p:blipFill>
          <a:blip r:embed="rId10"/>
          <a:srcRect/>
          <a:stretch>
            <a:fillRect/>
          </a:stretch>
        </p:blipFill>
        <p:spPr>
          <a:xfrm>
            <a:off x="16269096" y="6858012"/>
            <a:ext cx="1304588" cy="25717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3215950">
            <a:off x="-495956" y="-920638"/>
            <a:ext cx="4456085" cy="4318351"/>
          </a:xfrm>
          <a:prstGeom prst="rect">
            <a:avLst/>
          </a:prstGeom>
        </p:spPr>
      </p:pic>
      <p:sp>
        <p:nvSpPr>
          <p:cNvPr id="3" name="AutoShape 3"/>
          <p:cNvSpPr/>
          <p:nvPr/>
        </p:nvSpPr>
        <p:spPr>
          <a:xfrm>
            <a:off x="-407132" y="2714608"/>
            <a:ext cx="19149227" cy="7111763"/>
          </a:xfrm>
          <a:prstGeom prst="rect">
            <a:avLst/>
          </a:prstGeom>
          <a:solidFill>
            <a:srgbClr val="EDECE7"/>
          </a:solidFill>
        </p:spPr>
      </p:sp>
      <p:grpSp>
        <p:nvGrpSpPr>
          <p:cNvPr id="16" name="Group 16"/>
          <p:cNvGrpSpPr/>
          <p:nvPr/>
        </p:nvGrpSpPr>
        <p:grpSpPr>
          <a:xfrm>
            <a:off x="1028700" y="997084"/>
            <a:ext cx="15544852" cy="1086637"/>
            <a:chOff x="0" y="0"/>
            <a:chExt cx="9398788" cy="1448849"/>
          </a:xfrm>
          <a:solidFill>
            <a:schemeClr val="accent3">
              <a:lumMod val="50000"/>
            </a:schemeClr>
          </a:solidFill>
        </p:grpSpPr>
        <p:sp>
          <p:nvSpPr>
            <p:cNvPr id="17" name="AutoShape 17"/>
            <p:cNvSpPr/>
            <p:nvPr/>
          </p:nvSpPr>
          <p:spPr>
            <a:xfrm>
              <a:off x="0" y="0"/>
              <a:ext cx="9398788" cy="1448849"/>
            </a:xfrm>
            <a:prstGeom prst="rect">
              <a:avLst/>
            </a:prstGeom>
            <a:grpFill/>
          </p:spPr>
        </p:sp>
        <p:sp>
          <p:nvSpPr>
            <p:cNvPr id="18" name="TextBox 18"/>
            <p:cNvSpPr txBox="1"/>
            <p:nvPr/>
          </p:nvSpPr>
          <p:spPr>
            <a:xfrm>
              <a:off x="328233" y="4016"/>
              <a:ext cx="8880120" cy="1419192"/>
            </a:xfrm>
            <a:prstGeom prst="rect">
              <a:avLst/>
            </a:prstGeom>
            <a:grpFill/>
          </p:spPr>
          <p:txBody>
            <a:bodyPr wrap="square" lIns="0" tIns="0" rIns="0" bIns="0" rtlCol="0" anchor="t">
              <a:spAutoFit/>
            </a:bodyPr>
            <a:lstStyle/>
            <a:p>
              <a:pPr lvl="0">
                <a:lnSpc>
                  <a:spcPts val="8292"/>
                </a:lnSpc>
                <a:spcBef>
                  <a:spcPct val="0"/>
                </a:spcBef>
              </a:pPr>
              <a:r>
                <a:rPr lang="tr-TR" sz="4800" dirty="0">
                  <a:solidFill>
                    <a:schemeClr val="bg1"/>
                  </a:solidFill>
                </a:rPr>
                <a:t>Mesleğimizi Belirlerken Dikkat Etmemiz Gereken Noktalar</a:t>
              </a:r>
              <a:endParaRPr lang="en-US" sz="4800" dirty="0">
                <a:solidFill>
                  <a:srgbClr val="FFFFFF"/>
                </a:solidFill>
                <a:latin typeface="Hatton Bold"/>
              </a:endParaRPr>
            </a:p>
          </p:txBody>
        </p:sp>
      </p:grpSp>
      <p:grpSp>
        <p:nvGrpSpPr>
          <p:cNvPr id="22" name="Group 22"/>
          <p:cNvGrpSpPr/>
          <p:nvPr/>
        </p:nvGrpSpPr>
        <p:grpSpPr>
          <a:xfrm rot="-1016070">
            <a:off x="15878880" y="4660705"/>
            <a:ext cx="2521780" cy="2963299"/>
            <a:chOff x="0" y="0"/>
            <a:chExt cx="3362373" cy="3951066"/>
          </a:xfrm>
        </p:grpSpPr>
        <p:pic>
          <p:nvPicPr>
            <p:cNvPr id="23" name="Picture 23"/>
            <p:cNvPicPr>
              <a:picLocks noChangeAspect="1"/>
            </p:cNvPicPr>
            <p:nvPr/>
          </p:nvPicPr>
          <p:blipFill>
            <a:blip r:embed="rId4"/>
            <a:srcRect/>
            <a:stretch>
              <a:fillRect/>
            </a:stretch>
          </p:blipFill>
          <p:spPr>
            <a:xfrm rot="465462">
              <a:off x="394573" y="168141"/>
              <a:ext cx="2736353" cy="3614784"/>
            </a:xfrm>
            <a:prstGeom prst="rect">
              <a:avLst/>
            </a:prstGeom>
          </p:spPr>
        </p:pic>
        <p:pic>
          <p:nvPicPr>
            <p:cNvPr id="24" name="Picture 24"/>
            <p:cNvPicPr>
              <a:picLocks noChangeAspect="1"/>
            </p:cNvPicPr>
            <p:nvPr/>
          </p:nvPicPr>
          <p:blipFill>
            <a:blip r:embed="rId5"/>
            <a:srcRect/>
            <a:stretch>
              <a:fillRect/>
            </a:stretch>
          </p:blipFill>
          <p:spPr>
            <a:xfrm rot="903222">
              <a:off x="71208" y="2019214"/>
              <a:ext cx="2986609" cy="942955"/>
            </a:xfrm>
            <a:prstGeom prst="rect">
              <a:avLst/>
            </a:prstGeom>
          </p:spPr>
        </p:pic>
      </p:grpSp>
      <p:sp>
        <p:nvSpPr>
          <p:cNvPr id="26" name="TextBox 26"/>
          <p:cNvSpPr txBox="1"/>
          <p:nvPr/>
        </p:nvSpPr>
        <p:spPr>
          <a:xfrm>
            <a:off x="2071638" y="3857616"/>
            <a:ext cx="11615762" cy="2954655"/>
          </a:xfrm>
          <a:prstGeom prst="rect">
            <a:avLst/>
          </a:prstGeom>
        </p:spPr>
        <p:txBody>
          <a:bodyPr wrap="square" lIns="0" tIns="0" rIns="0" bIns="0" rtlCol="0" anchor="t">
            <a:spAutoFit/>
          </a:bodyPr>
          <a:lstStyle/>
          <a:p>
            <a:pPr>
              <a:lnSpc>
                <a:spcPct val="150000"/>
              </a:lnSpc>
              <a:buBlip>
                <a:blip r:embed="rId6"/>
              </a:buBlip>
            </a:pPr>
            <a:r>
              <a:rPr lang="tr-TR" sz="3200" dirty="0">
                <a:latin typeface="Verdana" pitchFamily="34" charset="0"/>
                <a:ea typeface="Verdana" pitchFamily="34" charset="0"/>
                <a:cs typeface="Verdana" pitchFamily="34" charset="0"/>
              </a:rPr>
              <a:t> </a:t>
            </a:r>
            <a:r>
              <a:rPr lang="tr-TR" sz="3200" dirty="0">
                <a:ea typeface="Verdana" pitchFamily="34" charset="0"/>
                <a:cs typeface="Verdana" pitchFamily="34" charset="0"/>
              </a:rPr>
              <a:t>Kendimizi tanımak, </a:t>
            </a:r>
          </a:p>
          <a:p>
            <a:pPr>
              <a:lnSpc>
                <a:spcPct val="150000"/>
              </a:lnSpc>
              <a:buBlip>
                <a:blip r:embed="rId6"/>
              </a:buBlip>
            </a:pPr>
            <a:r>
              <a:rPr lang="tr-TR" sz="3200" dirty="0">
                <a:ea typeface="Verdana" pitchFamily="34" charset="0"/>
                <a:cs typeface="Verdana" pitchFamily="34" charset="0"/>
              </a:rPr>
              <a:t> Mesleğin özelliklerini tanımak,</a:t>
            </a:r>
          </a:p>
          <a:p>
            <a:pPr>
              <a:lnSpc>
                <a:spcPct val="150000"/>
              </a:lnSpc>
              <a:buBlip>
                <a:blip r:embed="rId6"/>
              </a:buBlip>
            </a:pPr>
            <a:r>
              <a:rPr lang="tr-TR" sz="3200" dirty="0">
                <a:ea typeface="Verdana" pitchFamily="34" charset="0"/>
                <a:cs typeface="Verdana" pitchFamily="34" charset="0"/>
              </a:rPr>
              <a:t> Kendi özelliklerimiz ve mesleğin özellikleri arasındaki ortak noktaları araştırmamız gerekmektedir. </a:t>
            </a:r>
          </a:p>
        </p:txBody>
      </p:sp>
      <p:pic>
        <p:nvPicPr>
          <p:cNvPr id="28" name="Picture 2" descr="\\Rehber1\yenİ rehberlİk\LOGO\manavgat ram logo-1.png"/>
          <p:cNvPicPr>
            <a:picLocks noChangeAspect="1" noChangeArrowheads="1"/>
          </p:cNvPicPr>
          <p:nvPr/>
        </p:nvPicPr>
        <p:blipFill>
          <a:blip r:embed="rId7" cstate="print"/>
          <a:srcRect/>
          <a:stretch>
            <a:fillRect/>
          </a:stretch>
        </p:blipFill>
        <p:spPr bwMode="auto">
          <a:xfrm>
            <a:off x="928630" y="7786706"/>
            <a:ext cx="1643074" cy="1537069"/>
          </a:xfrm>
          <a:prstGeom prst="rect">
            <a:avLst/>
          </a:prstGeom>
          <a:noFill/>
        </p:spPr>
      </p:pic>
      <p:pic>
        <p:nvPicPr>
          <p:cNvPr id="29" name="Picture 3"/>
          <p:cNvPicPr>
            <a:picLocks noChangeAspect="1"/>
          </p:cNvPicPr>
          <p:nvPr/>
        </p:nvPicPr>
        <p:blipFill>
          <a:blip r:embed="rId8" cstate="print"/>
          <a:srcRect/>
          <a:stretch>
            <a:fillRect/>
          </a:stretch>
        </p:blipFill>
        <p:spPr>
          <a:xfrm>
            <a:off x="6215042" y="7660205"/>
            <a:ext cx="1428760" cy="1979391"/>
          </a:xfrm>
          <a:prstGeom prst="rect">
            <a:avLst/>
          </a:prstGeom>
        </p:spPr>
      </p:pic>
      <p:pic>
        <p:nvPicPr>
          <p:cNvPr id="30" name="Picture 7"/>
          <p:cNvPicPr>
            <a:picLocks noChangeAspect="1"/>
          </p:cNvPicPr>
          <p:nvPr/>
        </p:nvPicPr>
        <p:blipFill>
          <a:blip r:embed="rId9"/>
          <a:srcRect/>
          <a:stretch>
            <a:fillRect/>
          </a:stretch>
        </p:blipFill>
        <p:spPr>
          <a:xfrm>
            <a:off x="11912587" y="7786706"/>
            <a:ext cx="1423675" cy="12683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92974">
            <a:off x="574554" y="1162734"/>
            <a:ext cx="17102336" cy="7916631"/>
          </a:xfrm>
          <a:prstGeom prst="rect">
            <a:avLst/>
          </a:prstGeom>
          <a:solidFill>
            <a:srgbClr val="EDECE7"/>
          </a:solidFill>
        </p:spPr>
      </p:sp>
      <p:pic>
        <p:nvPicPr>
          <p:cNvPr id="3" name="Picture 3"/>
          <p:cNvPicPr>
            <a:picLocks noChangeAspect="1"/>
          </p:cNvPicPr>
          <p:nvPr/>
        </p:nvPicPr>
        <p:blipFill>
          <a:blip r:embed="rId3"/>
          <a:srcRect/>
          <a:stretch>
            <a:fillRect/>
          </a:stretch>
        </p:blipFill>
        <p:spPr>
          <a:xfrm rot="-428230">
            <a:off x="-1401109" y="-1204374"/>
            <a:ext cx="4456085" cy="4318351"/>
          </a:xfrm>
          <a:prstGeom prst="rect">
            <a:avLst/>
          </a:prstGeom>
        </p:spPr>
      </p:pic>
      <p:pic>
        <p:nvPicPr>
          <p:cNvPr id="4" name="Picture 4"/>
          <p:cNvPicPr>
            <a:picLocks noChangeAspect="1"/>
          </p:cNvPicPr>
          <p:nvPr/>
        </p:nvPicPr>
        <p:blipFill>
          <a:blip r:embed="rId3"/>
          <a:srcRect/>
          <a:stretch>
            <a:fillRect/>
          </a:stretch>
        </p:blipFill>
        <p:spPr>
          <a:xfrm rot="-9082375">
            <a:off x="153787" y="-1019117"/>
            <a:ext cx="4456085" cy="4318351"/>
          </a:xfrm>
          <a:prstGeom prst="rect">
            <a:avLst/>
          </a:prstGeom>
        </p:spPr>
      </p:pic>
      <p:grpSp>
        <p:nvGrpSpPr>
          <p:cNvPr id="5" name="Group 5"/>
          <p:cNvGrpSpPr/>
          <p:nvPr/>
        </p:nvGrpSpPr>
        <p:grpSpPr>
          <a:xfrm rot="-167779">
            <a:off x="812114" y="800450"/>
            <a:ext cx="6488838" cy="1239033"/>
            <a:chOff x="0" y="0"/>
            <a:chExt cx="4563064" cy="846672"/>
          </a:xfrm>
          <a:solidFill>
            <a:srgbClr val="0070C0"/>
          </a:solidFill>
        </p:grpSpPr>
        <p:sp>
          <p:nvSpPr>
            <p:cNvPr id="6" name="AutoShape 6"/>
            <p:cNvSpPr/>
            <p:nvPr/>
          </p:nvSpPr>
          <p:spPr>
            <a:xfrm>
              <a:off x="0" y="0"/>
              <a:ext cx="4563064" cy="846672"/>
            </a:xfrm>
            <a:prstGeom prst="rect">
              <a:avLst/>
            </a:prstGeom>
            <a:grpFill/>
          </p:spPr>
        </p:sp>
        <p:sp>
          <p:nvSpPr>
            <p:cNvPr id="7" name="TextBox 7"/>
            <p:cNvSpPr txBox="1"/>
            <p:nvPr/>
          </p:nvSpPr>
          <p:spPr>
            <a:xfrm>
              <a:off x="169333" y="278424"/>
              <a:ext cx="4224397" cy="350523"/>
            </a:xfrm>
            <a:prstGeom prst="rect">
              <a:avLst/>
            </a:prstGeom>
            <a:grpFill/>
          </p:spPr>
          <p:txBody>
            <a:bodyPr lIns="0" tIns="0" rIns="0" bIns="0" rtlCol="0" anchor="t">
              <a:spAutoFit/>
            </a:bodyPr>
            <a:lstStyle/>
            <a:p>
              <a:pPr algn="ctr">
                <a:lnSpc>
                  <a:spcPts val="3960"/>
                </a:lnSpc>
              </a:pPr>
              <a:r>
                <a:rPr lang="tr-TR" sz="4000" b="1" spc="-36" dirty="0">
                  <a:solidFill>
                    <a:schemeClr val="bg1"/>
                  </a:solidFill>
                  <a:latin typeface="Calisto MT" pitchFamily="18" charset="0"/>
                </a:rPr>
                <a:t>Kendimizi Tanımak</a:t>
              </a:r>
              <a:endParaRPr lang="en-US" sz="4000" b="1" spc="-36" dirty="0">
                <a:solidFill>
                  <a:schemeClr val="bg1"/>
                </a:solidFill>
                <a:latin typeface="Calisto MT" pitchFamily="18" charset="0"/>
              </a:endParaRPr>
            </a:p>
          </p:txBody>
        </p:sp>
      </p:grpSp>
      <p:pic>
        <p:nvPicPr>
          <p:cNvPr id="11" name="Picture 11"/>
          <p:cNvPicPr>
            <a:picLocks noChangeAspect="1"/>
          </p:cNvPicPr>
          <p:nvPr/>
        </p:nvPicPr>
        <p:blipFill>
          <a:blip r:embed="rId4"/>
          <a:srcRect/>
          <a:stretch>
            <a:fillRect/>
          </a:stretch>
        </p:blipFill>
        <p:spPr>
          <a:xfrm rot="465462">
            <a:off x="16051978" y="4803044"/>
            <a:ext cx="1434914" cy="1895554"/>
          </a:xfrm>
          <a:prstGeom prst="rect">
            <a:avLst/>
          </a:prstGeom>
        </p:spPr>
      </p:pic>
      <p:pic>
        <p:nvPicPr>
          <p:cNvPr id="12" name="Picture 12"/>
          <p:cNvPicPr>
            <a:picLocks noChangeAspect="1"/>
          </p:cNvPicPr>
          <p:nvPr/>
        </p:nvPicPr>
        <p:blipFill>
          <a:blip r:embed="rId5" cstate="print"/>
          <a:srcRect/>
          <a:stretch>
            <a:fillRect/>
          </a:stretch>
        </p:blipFill>
        <p:spPr>
          <a:xfrm rot="1990671">
            <a:off x="15653960" y="6106182"/>
            <a:ext cx="1866255" cy="589228"/>
          </a:xfrm>
          <a:prstGeom prst="rect">
            <a:avLst/>
          </a:prstGeom>
        </p:spPr>
      </p:pic>
      <p:grpSp>
        <p:nvGrpSpPr>
          <p:cNvPr id="13" name="Group 13"/>
          <p:cNvGrpSpPr/>
          <p:nvPr/>
        </p:nvGrpSpPr>
        <p:grpSpPr>
          <a:xfrm>
            <a:off x="428564" y="7000888"/>
            <a:ext cx="1535204" cy="1975283"/>
            <a:chOff x="0" y="0"/>
            <a:chExt cx="2046939" cy="2633710"/>
          </a:xfrm>
        </p:grpSpPr>
        <p:pic>
          <p:nvPicPr>
            <p:cNvPr id="14" name="Picture 14"/>
            <p:cNvPicPr>
              <a:picLocks noChangeAspect="1"/>
            </p:cNvPicPr>
            <p:nvPr/>
          </p:nvPicPr>
          <p:blipFill>
            <a:blip r:embed="rId6"/>
            <a:srcRect/>
            <a:stretch>
              <a:fillRect/>
            </a:stretch>
          </p:blipFill>
          <p:spPr>
            <a:xfrm>
              <a:off x="0" y="0"/>
              <a:ext cx="2046939" cy="2514811"/>
            </a:xfrm>
            <a:prstGeom prst="rect">
              <a:avLst/>
            </a:prstGeom>
          </p:spPr>
        </p:pic>
        <p:pic>
          <p:nvPicPr>
            <p:cNvPr id="15" name="Picture 15"/>
            <p:cNvPicPr>
              <a:picLocks noChangeAspect="1"/>
            </p:cNvPicPr>
            <p:nvPr/>
          </p:nvPicPr>
          <p:blipFill>
            <a:blip r:embed="rId7" cstate="print"/>
            <a:srcRect/>
            <a:stretch>
              <a:fillRect/>
            </a:stretch>
          </p:blipFill>
          <p:spPr>
            <a:xfrm rot="10236637">
              <a:off x="147190" y="1896998"/>
              <a:ext cx="1864225" cy="588587"/>
            </a:xfrm>
            <a:prstGeom prst="rect">
              <a:avLst/>
            </a:prstGeom>
          </p:spPr>
        </p:pic>
      </p:grpSp>
      <p:grpSp>
        <p:nvGrpSpPr>
          <p:cNvPr id="53" name="Group 53"/>
          <p:cNvGrpSpPr/>
          <p:nvPr/>
        </p:nvGrpSpPr>
        <p:grpSpPr>
          <a:xfrm rot="10800000">
            <a:off x="2928894" y="2357418"/>
            <a:ext cx="4429156" cy="3000396"/>
            <a:chOff x="0" y="0"/>
            <a:chExt cx="1182067" cy="1300975"/>
          </a:xfrm>
        </p:grpSpPr>
        <p:sp>
          <p:nvSpPr>
            <p:cNvPr id="54" name="AutoShape 54"/>
            <p:cNvSpPr/>
            <p:nvPr/>
          </p:nvSpPr>
          <p:spPr>
            <a:xfrm>
              <a:off x="0" y="0"/>
              <a:ext cx="1182067" cy="1098425"/>
            </a:xfrm>
            <a:prstGeom prst="rect">
              <a:avLst/>
            </a:prstGeom>
            <a:solidFill>
              <a:schemeClr val="accent6">
                <a:lumMod val="40000"/>
                <a:lumOff val="60000"/>
              </a:schemeClr>
            </a:solidFill>
          </p:spPr>
        </p:sp>
        <p:sp>
          <p:nvSpPr>
            <p:cNvPr id="55" name="AutoShape 55"/>
            <p:cNvSpPr/>
            <p:nvPr/>
          </p:nvSpPr>
          <p:spPr>
            <a:xfrm>
              <a:off x="0" y="977134"/>
              <a:ext cx="1182067" cy="323841"/>
            </a:xfrm>
            <a:prstGeom prst="rect">
              <a:avLst/>
            </a:prstGeom>
            <a:solidFill>
              <a:schemeClr val="accent6">
                <a:lumMod val="60000"/>
                <a:lumOff val="40000"/>
              </a:schemeClr>
            </a:solidFill>
          </p:spPr>
        </p:sp>
      </p:grpSp>
      <p:grpSp>
        <p:nvGrpSpPr>
          <p:cNvPr id="73" name="Group 53"/>
          <p:cNvGrpSpPr/>
          <p:nvPr/>
        </p:nvGrpSpPr>
        <p:grpSpPr>
          <a:xfrm rot="10800000">
            <a:off x="9501190" y="2214542"/>
            <a:ext cx="4786346" cy="3000396"/>
            <a:chOff x="0" y="0"/>
            <a:chExt cx="1182067" cy="1300975"/>
          </a:xfrm>
        </p:grpSpPr>
        <p:sp>
          <p:nvSpPr>
            <p:cNvPr id="74" name="AutoShape 54"/>
            <p:cNvSpPr/>
            <p:nvPr/>
          </p:nvSpPr>
          <p:spPr>
            <a:xfrm>
              <a:off x="0" y="0"/>
              <a:ext cx="1182067" cy="1098425"/>
            </a:xfrm>
            <a:prstGeom prst="rect">
              <a:avLst/>
            </a:prstGeom>
            <a:solidFill>
              <a:schemeClr val="accent3">
                <a:lumMod val="40000"/>
                <a:lumOff val="60000"/>
              </a:schemeClr>
            </a:solidFill>
          </p:spPr>
        </p:sp>
        <p:sp>
          <p:nvSpPr>
            <p:cNvPr id="75" name="AutoShape 55"/>
            <p:cNvSpPr/>
            <p:nvPr/>
          </p:nvSpPr>
          <p:spPr>
            <a:xfrm>
              <a:off x="0" y="977134"/>
              <a:ext cx="1182067" cy="323841"/>
            </a:xfrm>
            <a:prstGeom prst="rect">
              <a:avLst/>
            </a:prstGeom>
            <a:solidFill>
              <a:schemeClr val="accent3">
                <a:lumMod val="60000"/>
                <a:lumOff val="40000"/>
              </a:schemeClr>
            </a:solidFill>
          </p:spPr>
        </p:sp>
      </p:grpSp>
      <p:grpSp>
        <p:nvGrpSpPr>
          <p:cNvPr id="76" name="Group 53"/>
          <p:cNvGrpSpPr/>
          <p:nvPr/>
        </p:nvGrpSpPr>
        <p:grpSpPr>
          <a:xfrm rot="10800000">
            <a:off x="4500530" y="6000756"/>
            <a:ext cx="4429156" cy="3000396"/>
            <a:chOff x="0" y="0"/>
            <a:chExt cx="1182067" cy="1300975"/>
          </a:xfrm>
        </p:grpSpPr>
        <p:sp>
          <p:nvSpPr>
            <p:cNvPr id="77" name="AutoShape 54"/>
            <p:cNvSpPr/>
            <p:nvPr/>
          </p:nvSpPr>
          <p:spPr>
            <a:xfrm>
              <a:off x="0" y="0"/>
              <a:ext cx="1182067" cy="1098425"/>
            </a:xfrm>
            <a:prstGeom prst="rect">
              <a:avLst/>
            </a:prstGeom>
            <a:solidFill>
              <a:schemeClr val="accent4">
                <a:lumMod val="40000"/>
                <a:lumOff val="60000"/>
              </a:schemeClr>
            </a:solidFill>
          </p:spPr>
        </p:sp>
        <p:sp>
          <p:nvSpPr>
            <p:cNvPr id="78" name="AutoShape 55"/>
            <p:cNvSpPr/>
            <p:nvPr/>
          </p:nvSpPr>
          <p:spPr>
            <a:xfrm>
              <a:off x="0" y="977134"/>
              <a:ext cx="1182067" cy="323841"/>
            </a:xfrm>
            <a:prstGeom prst="rect">
              <a:avLst/>
            </a:prstGeom>
            <a:solidFill>
              <a:schemeClr val="accent4">
                <a:lumMod val="60000"/>
                <a:lumOff val="40000"/>
              </a:schemeClr>
            </a:solidFill>
          </p:spPr>
        </p:sp>
      </p:grpSp>
      <p:grpSp>
        <p:nvGrpSpPr>
          <p:cNvPr id="79" name="Group 53"/>
          <p:cNvGrpSpPr/>
          <p:nvPr/>
        </p:nvGrpSpPr>
        <p:grpSpPr>
          <a:xfrm rot="10800000">
            <a:off x="10787074" y="6000755"/>
            <a:ext cx="4429156" cy="2500331"/>
            <a:chOff x="0" y="216829"/>
            <a:chExt cx="1182067" cy="1084146"/>
          </a:xfrm>
        </p:grpSpPr>
        <p:sp>
          <p:nvSpPr>
            <p:cNvPr id="80" name="AutoShape 54"/>
            <p:cNvSpPr/>
            <p:nvPr/>
          </p:nvSpPr>
          <p:spPr>
            <a:xfrm>
              <a:off x="0" y="216829"/>
              <a:ext cx="1182067" cy="881596"/>
            </a:xfrm>
            <a:prstGeom prst="rect">
              <a:avLst/>
            </a:prstGeom>
            <a:solidFill>
              <a:schemeClr val="accent2">
                <a:lumMod val="40000"/>
                <a:lumOff val="60000"/>
              </a:schemeClr>
            </a:solidFill>
          </p:spPr>
        </p:sp>
        <p:sp>
          <p:nvSpPr>
            <p:cNvPr id="81" name="AutoShape 55"/>
            <p:cNvSpPr/>
            <p:nvPr/>
          </p:nvSpPr>
          <p:spPr>
            <a:xfrm>
              <a:off x="0" y="977134"/>
              <a:ext cx="1182067" cy="323841"/>
            </a:xfrm>
            <a:prstGeom prst="rect">
              <a:avLst/>
            </a:prstGeom>
            <a:solidFill>
              <a:schemeClr val="accent2">
                <a:lumMod val="60000"/>
                <a:lumOff val="40000"/>
              </a:schemeClr>
            </a:solidFill>
          </p:spPr>
        </p:sp>
      </p:grpSp>
      <p:sp>
        <p:nvSpPr>
          <p:cNvPr id="82" name="TextBox 5"/>
          <p:cNvSpPr txBox="1"/>
          <p:nvPr/>
        </p:nvSpPr>
        <p:spPr>
          <a:xfrm>
            <a:off x="3143208" y="2571732"/>
            <a:ext cx="4071966" cy="436017"/>
          </a:xfrm>
          <a:prstGeom prst="rect">
            <a:avLst/>
          </a:prstGeom>
        </p:spPr>
        <p:txBody>
          <a:bodyPr wrap="square" lIns="0" tIns="0" rIns="0" bIns="0" rtlCol="0" anchor="t">
            <a:spAutoFit/>
          </a:bodyPr>
          <a:lstStyle/>
          <a:p>
            <a:pPr lvl="0" algn="ctr">
              <a:lnSpc>
                <a:spcPts val="3359"/>
              </a:lnSpc>
              <a:spcBef>
                <a:spcPct val="0"/>
              </a:spcBef>
            </a:pPr>
            <a:r>
              <a:rPr lang="tr-TR" sz="3200" b="1" dirty="0">
                <a:solidFill>
                  <a:srgbClr val="002060"/>
                </a:solidFill>
                <a:latin typeface="Verdana" pitchFamily="34" charset="0"/>
                <a:ea typeface="Verdana" pitchFamily="34" charset="0"/>
                <a:cs typeface="Verdana" pitchFamily="34" charset="0"/>
              </a:rPr>
              <a:t>İLGİLERİMİZ</a:t>
            </a:r>
            <a:endParaRPr lang="en-US" sz="3200" u="none" dirty="0">
              <a:solidFill>
                <a:srgbClr val="002060"/>
              </a:solidFill>
              <a:latin typeface="Verdana" pitchFamily="34" charset="0"/>
              <a:ea typeface="Verdana" pitchFamily="34" charset="0"/>
              <a:cs typeface="Verdana" pitchFamily="34" charset="0"/>
            </a:endParaRPr>
          </a:p>
        </p:txBody>
      </p:sp>
      <p:sp>
        <p:nvSpPr>
          <p:cNvPr id="83" name="TextBox 5"/>
          <p:cNvSpPr txBox="1"/>
          <p:nvPr/>
        </p:nvSpPr>
        <p:spPr>
          <a:xfrm>
            <a:off x="9715504" y="2428856"/>
            <a:ext cx="4071966" cy="436017"/>
          </a:xfrm>
          <a:prstGeom prst="rect">
            <a:avLst/>
          </a:prstGeom>
        </p:spPr>
        <p:txBody>
          <a:bodyPr wrap="square" lIns="0" tIns="0" rIns="0" bIns="0" rtlCol="0" anchor="t">
            <a:spAutoFit/>
          </a:bodyPr>
          <a:lstStyle/>
          <a:p>
            <a:pPr lvl="0" algn="ctr">
              <a:lnSpc>
                <a:spcPts val="3359"/>
              </a:lnSpc>
              <a:spcBef>
                <a:spcPct val="0"/>
              </a:spcBef>
            </a:pPr>
            <a:r>
              <a:rPr lang="tr-TR" sz="3200" b="1" u="none" dirty="0">
                <a:solidFill>
                  <a:srgbClr val="002060"/>
                </a:solidFill>
                <a:latin typeface="Verdana" pitchFamily="34" charset="0"/>
                <a:ea typeface="Verdana" pitchFamily="34" charset="0"/>
                <a:cs typeface="Verdana" pitchFamily="34" charset="0"/>
              </a:rPr>
              <a:t>YETENEKLERİMİZ</a:t>
            </a:r>
            <a:endParaRPr lang="en-US" sz="3200" u="none" dirty="0">
              <a:solidFill>
                <a:srgbClr val="002060"/>
              </a:solidFill>
              <a:latin typeface="Verdana" pitchFamily="34" charset="0"/>
              <a:ea typeface="Verdana" pitchFamily="34" charset="0"/>
              <a:cs typeface="Verdana" pitchFamily="34" charset="0"/>
            </a:endParaRPr>
          </a:p>
        </p:txBody>
      </p:sp>
      <p:sp>
        <p:nvSpPr>
          <p:cNvPr id="84" name="TextBox 5"/>
          <p:cNvSpPr txBox="1"/>
          <p:nvPr/>
        </p:nvSpPr>
        <p:spPr>
          <a:xfrm>
            <a:off x="4714844" y="6215070"/>
            <a:ext cx="4071966" cy="436017"/>
          </a:xfrm>
          <a:prstGeom prst="rect">
            <a:avLst/>
          </a:prstGeom>
        </p:spPr>
        <p:txBody>
          <a:bodyPr wrap="square" lIns="0" tIns="0" rIns="0" bIns="0" rtlCol="0" anchor="t">
            <a:spAutoFit/>
          </a:bodyPr>
          <a:lstStyle/>
          <a:p>
            <a:pPr lvl="0" algn="ctr">
              <a:lnSpc>
                <a:spcPts val="3359"/>
              </a:lnSpc>
              <a:spcBef>
                <a:spcPct val="0"/>
              </a:spcBef>
            </a:pPr>
            <a:r>
              <a:rPr lang="tr-TR" sz="3200" b="1" dirty="0">
                <a:solidFill>
                  <a:srgbClr val="002060"/>
                </a:solidFill>
                <a:latin typeface="Verdana" pitchFamily="34" charset="0"/>
                <a:ea typeface="Verdana" pitchFamily="34" charset="0"/>
                <a:cs typeface="Verdana" pitchFamily="34" charset="0"/>
              </a:rPr>
              <a:t>DEĞERLERİMİZ</a:t>
            </a:r>
            <a:endParaRPr lang="en-US" sz="3200" u="none" dirty="0">
              <a:solidFill>
                <a:srgbClr val="002060"/>
              </a:solidFill>
              <a:latin typeface="Verdana" pitchFamily="34" charset="0"/>
              <a:ea typeface="Verdana" pitchFamily="34" charset="0"/>
              <a:cs typeface="Verdana" pitchFamily="34" charset="0"/>
            </a:endParaRPr>
          </a:p>
        </p:txBody>
      </p:sp>
      <p:sp>
        <p:nvSpPr>
          <p:cNvPr id="85" name="TextBox 5"/>
          <p:cNvSpPr txBox="1"/>
          <p:nvPr/>
        </p:nvSpPr>
        <p:spPr>
          <a:xfrm>
            <a:off x="11001388" y="6215070"/>
            <a:ext cx="4071966" cy="436017"/>
          </a:xfrm>
          <a:prstGeom prst="rect">
            <a:avLst/>
          </a:prstGeom>
        </p:spPr>
        <p:txBody>
          <a:bodyPr wrap="square" lIns="0" tIns="0" rIns="0" bIns="0" rtlCol="0" anchor="t">
            <a:spAutoFit/>
          </a:bodyPr>
          <a:lstStyle/>
          <a:p>
            <a:pPr lvl="0" algn="ctr">
              <a:lnSpc>
                <a:spcPts val="3359"/>
              </a:lnSpc>
              <a:spcBef>
                <a:spcPct val="0"/>
              </a:spcBef>
            </a:pPr>
            <a:r>
              <a:rPr lang="tr-TR" sz="3200" b="1" dirty="0">
                <a:solidFill>
                  <a:srgbClr val="002060"/>
                </a:solidFill>
                <a:latin typeface="Verdana" pitchFamily="34" charset="0"/>
                <a:ea typeface="Verdana" pitchFamily="34" charset="0"/>
                <a:cs typeface="Verdana" pitchFamily="34" charset="0"/>
              </a:rPr>
              <a:t>SAĞLIĞIMIZ</a:t>
            </a:r>
            <a:endParaRPr lang="en-US" sz="3200" u="none" dirty="0">
              <a:solidFill>
                <a:srgbClr val="002060"/>
              </a:solidFill>
              <a:latin typeface="Verdana" pitchFamily="34" charset="0"/>
              <a:ea typeface="Verdana" pitchFamily="34" charset="0"/>
              <a:cs typeface="Verdana" pitchFamily="34" charset="0"/>
            </a:endParaRPr>
          </a:p>
        </p:txBody>
      </p:sp>
      <p:sp>
        <p:nvSpPr>
          <p:cNvPr id="86" name="TextBox 5"/>
          <p:cNvSpPr txBox="1"/>
          <p:nvPr/>
        </p:nvSpPr>
        <p:spPr>
          <a:xfrm>
            <a:off x="3214646" y="3286112"/>
            <a:ext cx="4071966" cy="1674305"/>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8"/>
              </a:buBlip>
            </a:pPr>
            <a:r>
              <a:rPr lang="tr-TR" sz="3200" dirty="0">
                <a:latin typeface="Times New Roman" pitchFamily="18" charset="0"/>
              </a:rPr>
              <a:t> Mekanik</a:t>
            </a:r>
          </a:p>
          <a:p>
            <a:pPr lvl="0" fontAlgn="base">
              <a:spcBef>
                <a:spcPct val="20000"/>
              </a:spcBef>
              <a:spcAft>
                <a:spcPct val="0"/>
              </a:spcAft>
              <a:buClr>
                <a:schemeClr val="tx2"/>
              </a:buClr>
              <a:buBlip>
                <a:blip r:embed="rId8"/>
              </a:buBlip>
            </a:pPr>
            <a:r>
              <a:rPr lang="tr-TR" sz="3200" dirty="0">
                <a:latin typeface="Times New Roman" pitchFamily="18" charset="0"/>
              </a:rPr>
              <a:t> Ticaret</a:t>
            </a:r>
          </a:p>
          <a:p>
            <a:pPr lvl="0" fontAlgn="base">
              <a:spcBef>
                <a:spcPct val="20000"/>
              </a:spcBef>
              <a:spcAft>
                <a:spcPct val="0"/>
              </a:spcAft>
              <a:buClr>
                <a:schemeClr val="tx2"/>
              </a:buClr>
              <a:buBlip>
                <a:blip r:embed="rId8"/>
              </a:buBlip>
            </a:pPr>
            <a:r>
              <a:rPr lang="tr-TR" sz="3200" dirty="0">
                <a:latin typeface="Times New Roman" pitchFamily="18" charset="0"/>
              </a:rPr>
              <a:t> Sosyal Yardım vb.</a:t>
            </a:r>
            <a:endParaRPr lang="en-US" sz="3200" dirty="0">
              <a:latin typeface="Times New Roman" pitchFamily="18" charset="0"/>
            </a:endParaRPr>
          </a:p>
        </p:txBody>
      </p:sp>
      <p:sp>
        <p:nvSpPr>
          <p:cNvPr id="87" name="TextBox 5"/>
          <p:cNvSpPr txBox="1"/>
          <p:nvPr/>
        </p:nvSpPr>
        <p:spPr>
          <a:xfrm>
            <a:off x="9572628" y="3214674"/>
            <a:ext cx="4572032" cy="1674305"/>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8"/>
              </a:buBlip>
            </a:pPr>
            <a:r>
              <a:rPr lang="tr-TR" sz="3200" dirty="0">
                <a:latin typeface="Times New Roman" pitchFamily="18" charset="0"/>
              </a:rPr>
              <a:t> Sözel Yetenek</a:t>
            </a:r>
          </a:p>
          <a:p>
            <a:pPr lvl="0" fontAlgn="base">
              <a:spcBef>
                <a:spcPct val="20000"/>
              </a:spcBef>
              <a:spcAft>
                <a:spcPct val="0"/>
              </a:spcAft>
              <a:buClr>
                <a:schemeClr val="tx2"/>
              </a:buClr>
              <a:buBlip>
                <a:blip r:embed="rId8"/>
              </a:buBlip>
            </a:pPr>
            <a:r>
              <a:rPr lang="tr-TR" sz="3200" dirty="0">
                <a:latin typeface="Times New Roman" pitchFamily="18" charset="0"/>
              </a:rPr>
              <a:t> Sayısal Yetenek</a:t>
            </a:r>
          </a:p>
          <a:p>
            <a:pPr lvl="0" fontAlgn="base">
              <a:spcBef>
                <a:spcPct val="20000"/>
              </a:spcBef>
              <a:spcAft>
                <a:spcPct val="0"/>
              </a:spcAft>
              <a:buClr>
                <a:schemeClr val="tx2"/>
              </a:buClr>
              <a:buBlip>
                <a:blip r:embed="rId8"/>
              </a:buBlip>
            </a:pPr>
            <a:r>
              <a:rPr lang="tr-TR" sz="3200" dirty="0">
                <a:latin typeface="Times New Roman" pitchFamily="18" charset="0"/>
              </a:rPr>
              <a:t> Şekil- Uzay Yeteneği vb.</a:t>
            </a:r>
            <a:endParaRPr lang="en-US" sz="3200" dirty="0">
              <a:latin typeface="Times New Roman" pitchFamily="18" charset="0"/>
            </a:endParaRPr>
          </a:p>
        </p:txBody>
      </p:sp>
      <p:sp>
        <p:nvSpPr>
          <p:cNvPr id="88" name="TextBox 5"/>
          <p:cNvSpPr txBox="1"/>
          <p:nvPr/>
        </p:nvSpPr>
        <p:spPr>
          <a:xfrm>
            <a:off x="4714844" y="7000888"/>
            <a:ext cx="4071966" cy="1674305"/>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8"/>
              </a:buBlip>
            </a:pPr>
            <a:r>
              <a:rPr lang="tr-TR" sz="3200" dirty="0">
                <a:latin typeface="Times New Roman" pitchFamily="18" charset="0"/>
              </a:rPr>
              <a:t> Yaratıcılık</a:t>
            </a:r>
          </a:p>
          <a:p>
            <a:pPr lvl="0" fontAlgn="base">
              <a:spcBef>
                <a:spcPct val="20000"/>
              </a:spcBef>
              <a:spcAft>
                <a:spcPct val="0"/>
              </a:spcAft>
              <a:buClr>
                <a:schemeClr val="tx2"/>
              </a:buClr>
              <a:buBlip>
                <a:blip r:embed="rId8"/>
              </a:buBlip>
            </a:pPr>
            <a:r>
              <a:rPr lang="tr-TR" sz="3200" dirty="0">
                <a:latin typeface="Times New Roman" pitchFamily="18" charset="0"/>
              </a:rPr>
              <a:t> Liderlik</a:t>
            </a:r>
          </a:p>
          <a:p>
            <a:pPr lvl="0" fontAlgn="base">
              <a:spcBef>
                <a:spcPct val="20000"/>
              </a:spcBef>
              <a:spcAft>
                <a:spcPct val="0"/>
              </a:spcAft>
              <a:buClr>
                <a:schemeClr val="tx2"/>
              </a:buClr>
              <a:buBlip>
                <a:blip r:embed="rId8"/>
              </a:buBlip>
            </a:pPr>
            <a:r>
              <a:rPr lang="tr-TR" sz="3200" dirty="0">
                <a:latin typeface="Times New Roman" pitchFamily="18" charset="0"/>
              </a:rPr>
              <a:t> Kazanç vb.</a:t>
            </a:r>
            <a:endParaRPr lang="en-US" sz="3200" dirty="0">
              <a:latin typeface="Times New Roman" pitchFamily="18" charset="0"/>
            </a:endParaRPr>
          </a:p>
        </p:txBody>
      </p:sp>
      <p:sp>
        <p:nvSpPr>
          <p:cNvPr id="89" name="TextBox 5"/>
          <p:cNvSpPr txBox="1"/>
          <p:nvPr/>
        </p:nvSpPr>
        <p:spPr>
          <a:xfrm>
            <a:off x="11001388" y="7000888"/>
            <a:ext cx="4071966" cy="1083374"/>
          </a:xfrm>
          <a:prstGeom prst="rect">
            <a:avLst/>
          </a:prstGeom>
        </p:spPr>
        <p:txBody>
          <a:bodyPr wrap="square" lIns="0" tIns="0" rIns="0" bIns="0" rtlCol="0" anchor="t">
            <a:spAutoFit/>
          </a:bodyPr>
          <a:lstStyle/>
          <a:p>
            <a:pPr lvl="0" fontAlgn="base">
              <a:spcBef>
                <a:spcPct val="20000"/>
              </a:spcBef>
              <a:spcAft>
                <a:spcPct val="0"/>
              </a:spcAft>
              <a:buClr>
                <a:schemeClr val="tx2"/>
              </a:buClr>
              <a:buBlip>
                <a:blip r:embed="rId8"/>
              </a:buBlip>
            </a:pPr>
            <a:r>
              <a:rPr lang="tr-TR" sz="3200" dirty="0">
                <a:latin typeface="Times New Roman" pitchFamily="18" charset="0"/>
              </a:rPr>
              <a:t> Ruhsal Yönden</a:t>
            </a:r>
          </a:p>
          <a:p>
            <a:pPr lvl="0" fontAlgn="base">
              <a:spcBef>
                <a:spcPct val="20000"/>
              </a:spcBef>
              <a:spcAft>
                <a:spcPct val="0"/>
              </a:spcAft>
              <a:buClr>
                <a:schemeClr val="tx2"/>
              </a:buClr>
              <a:buBlip>
                <a:blip r:embed="rId8"/>
              </a:buBlip>
            </a:pPr>
            <a:r>
              <a:rPr lang="tr-TR" sz="3200" dirty="0">
                <a:latin typeface="Times New Roman" pitchFamily="18" charset="0"/>
              </a:rPr>
              <a:t> Bedensel Yönden</a:t>
            </a:r>
          </a:p>
        </p:txBody>
      </p:sp>
      <p:pic>
        <p:nvPicPr>
          <p:cNvPr id="90" name="Picture 2" descr="\\Rehber1\yenİ rehberlİk\LOGO\manavgat ram logo-1.png"/>
          <p:cNvPicPr>
            <a:picLocks noChangeAspect="1" noChangeArrowheads="1"/>
          </p:cNvPicPr>
          <p:nvPr/>
        </p:nvPicPr>
        <p:blipFill>
          <a:blip r:embed="rId9" cstate="print"/>
          <a:srcRect/>
          <a:stretch>
            <a:fillRect/>
          </a:stretch>
        </p:blipFill>
        <p:spPr bwMode="auto">
          <a:xfrm>
            <a:off x="15716296" y="1142972"/>
            <a:ext cx="1643074" cy="1537069"/>
          </a:xfrm>
          <a:prstGeom prst="rect">
            <a:avLst/>
          </a:prstGeom>
          <a:noFill/>
        </p:spPr>
      </p:pic>
      <p:sp>
        <p:nvSpPr>
          <p:cNvPr id="34" name="33 Yuvarlatılmış Dikdörtgen"/>
          <p:cNvSpPr/>
          <p:nvPr/>
        </p:nvSpPr>
        <p:spPr>
          <a:xfrm rot="21304062">
            <a:off x="959076" y="1174143"/>
            <a:ext cx="756988" cy="740829"/>
          </a:xfrm>
          <a:prstGeom prst="roundRect">
            <a:avLst/>
          </a:prstGeom>
          <a:solidFill>
            <a:schemeClr val="accent3">
              <a:lumMod val="50000"/>
            </a:schemeClr>
          </a:solidFill>
          <a:ln>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tr-TR"/>
          </a:p>
        </p:txBody>
      </p:sp>
      <p:sp>
        <p:nvSpPr>
          <p:cNvPr id="35" name="TextBox 5"/>
          <p:cNvSpPr txBox="1"/>
          <p:nvPr/>
        </p:nvSpPr>
        <p:spPr>
          <a:xfrm rot="21075379">
            <a:off x="957204" y="1414480"/>
            <a:ext cx="785818" cy="436017"/>
          </a:xfrm>
          <a:prstGeom prst="rect">
            <a:avLst/>
          </a:prstGeom>
        </p:spPr>
        <p:txBody>
          <a:bodyPr wrap="square" lIns="0" tIns="0" rIns="0" bIns="0" rtlCol="0" anchor="t">
            <a:spAutoFit/>
          </a:bodyPr>
          <a:lstStyle/>
          <a:p>
            <a:pPr lvl="0" algn="ctr">
              <a:lnSpc>
                <a:spcPts val="3359"/>
              </a:lnSpc>
              <a:spcBef>
                <a:spcPct val="0"/>
              </a:spcBef>
            </a:pPr>
            <a:r>
              <a:rPr lang="tr-TR" sz="4000" b="1" u="none" dirty="0">
                <a:solidFill>
                  <a:schemeClr val="bg1"/>
                </a:solidFill>
                <a:latin typeface="Verdana" pitchFamily="34" charset="0"/>
                <a:ea typeface="Verdana" pitchFamily="34" charset="0"/>
                <a:cs typeface="Verdana" pitchFamily="34" charset="0"/>
              </a:rPr>
              <a:t>1</a:t>
            </a:r>
            <a:endParaRPr lang="en-US" sz="4000" b="1" u="none" dirty="0">
              <a:solidFill>
                <a:schemeClr val="bg1"/>
              </a:solidFill>
              <a:latin typeface="Verdana" pitchFamily="34" charset="0"/>
              <a:ea typeface="Verdana" pitchFamily="34" charset="0"/>
              <a:cs typeface="Verdana"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839</Words>
  <Application>Microsoft Office PowerPoint</Application>
  <PresentationFormat>Özel</PresentationFormat>
  <Paragraphs>133</Paragraphs>
  <Slides>19</Slides>
  <Notes>2</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19</vt:i4>
      </vt:variant>
    </vt:vector>
  </HeadingPairs>
  <TitlesOfParts>
    <vt:vector size="29" baseType="lpstr">
      <vt:lpstr>Times New Roman</vt:lpstr>
      <vt:lpstr>Arial</vt:lpstr>
      <vt:lpstr>Verdana</vt:lpstr>
      <vt:lpstr>Algerian</vt:lpstr>
      <vt:lpstr>Calibri</vt:lpstr>
      <vt:lpstr>Calisto MT</vt:lpstr>
      <vt:lpstr>Hatton Bold</vt:lpstr>
      <vt:lpstr>Comic Sans MS</vt:lpstr>
      <vt:lpstr>Office Theme</vt:lpstr>
      <vt:lpstr>Klip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Papercraft Moodboard Brainstorm Presentation</dc:title>
  <dc:creator>win7</dc:creator>
  <cp:lastModifiedBy>Anıl MESTAN</cp:lastModifiedBy>
  <cp:revision>90</cp:revision>
  <dcterms:created xsi:type="dcterms:W3CDTF">2006-08-16T00:00:00Z</dcterms:created>
  <dcterms:modified xsi:type="dcterms:W3CDTF">2022-01-21T08:52:12Z</dcterms:modified>
  <dc:identifier>DAENBfTy8Vo</dc:identifier>
</cp:coreProperties>
</file>