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3" r:id="rId8"/>
    <p:sldId id="265" r:id="rId9"/>
    <p:sldId id="266" r:id="rId10"/>
    <p:sldId id="267" r:id="rId11"/>
    <p:sldId id="26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8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74A112-DE50-415A-A690-510A2ACE153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FE39FA7-3995-4DDC-A2BB-39393ACAD8B4}">
      <dgm:prSet/>
      <dgm:spPr/>
      <dgm:t>
        <a:bodyPr/>
        <a:lstStyle/>
        <a:p>
          <a:r>
            <a:rPr lang="tr-TR" b="0" i="0"/>
            <a:t>Polis Meslek Yüksekokulları(PMYO),  iki yıllık eğitim-öğretim süreci sonunda öğrencilerini polis memuru olarak yetiştiren Polis Akademisi kurumlarıdır. </a:t>
          </a:r>
          <a:endParaRPr lang="en-US"/>
        </a:p>
      </dgm:t>
    </dgm:pt>
    <dgm:pt modelId="{48776990-7AF8-4851-92AA-CB45B89528BB}" type="parTrans" cxnId="{BBF46EC3-279D-442A-B054-E4D361559166}">
      <dgm:prSet/>
      <dgm:spPr/>
      <dgm:t>
        <a:bodyPr/>
        <a:lstStyle/>
        <a:p>
          <a:endParaRPr lang="en-US"/>
        </a:p>
      </dgm:t>
    </dgm:pt>
    <dgm:pt modelId="{8079EED1-4D0A-482A-A994-70F4B7D5E856}" type="sibTrans" cxnId="{BBF46EC3-279D-442A-B054-E4D361559166}">
      <dgm:prSet/>
      <dgm:spPr/>
      <dgm:t>
        <a:bodyPr/>
        <a:lstStyle/>
        <a:p>
          <a:endParaRPr lang="en-US"/>
        </a:p>
      </dgm:t>
    </dgm:pt>
    <dgm:pt modelId="{867E4DC0-B2F6-415A-952A-31192CC711B7}">
      <dgm:prSet/>
      <dgm:spPr/>
      <dgm:t>
        <a:bodyPr/>
        <a:lstStyle/>
        <a:p>
          <a:r>
            <a:rPr lang="tr-TR" b="0" i="0" dirty="0"/>
            <a:t>PMYO okullarından mezun olduğunuzda </a:t>
          </a:r>
          <a:r>
            <a:rPr lang="tr-TR" b="0" i="0" dirty="0" err="1"/>
            <a:t>önlisans</a:t>
          </a:r>
          <a:r>
            <a:rPr lang="tr-TR" b="0" i="0" dirty="0"/>
            <a:t> mezunu olmuş olursunuz.</a:t>
          </a:r>
          <a:endParaRPr lang="en-US" dirty="0"/>
        </a:p>
      </dgm:t>
    </dgm:pt>
    <dgm:pt modelId="{E7F437D6-9089-4970-8F21-3F068F45D1BF}" type="parTrans" cxnId="{91B96C52-E920-4214-B172-A914C53A632A}">
      <dgm:prSet/>
      <dgm:spPr/>
      <dgm:t>
        <a:bodyPr/>
        <a:lstStyle/>
        <a:p>
          <a:endParaRPr lang="en-US"/>
        </a:p>
      </dgm:t>
    </dgm:pt>
    <dgm:pt modelId="{7CEFE641-DA65-4ACB-B36C-AC4183B396AC}" type="sibTrans" cxnId="{91B96C52-E920-4214-B172-A914C53A632A}">
      <dgm:prSet/>
      <dgm:spPr/>
      <dgm:t>
        <a:bodyPr/>
        <a:lstStyle/>
        <a:p>
          <a:endParaRPr lang="en-US"/>
        </a:p>
      </dgm:t>
    </dgm:pt>
    <dgm:pt modelId="{2DAC2C9C-555A-45B5-8060-2E2F97BE3D69}" type="pres">
      <dgm:prSet presAssocID="{9474A112-DE50-415A-A690-510A2ACE1539}" presName="linear" presStyleCnt="0">
        <dgm:presLayoutVars>
          <dgm:animLvl val="lvl"/>
          <dgm:resizeHandles val="exact"/>
        </dgm:presLayoutVars>
      </dgm:prSet>
      <dgm:spPr/>
    </dgm:pt>
    <dgm:pt modelId="{1A5A2960-7E94-4821-98FE-23D6302E1DF3}" type="pres">
      <dgm:prSet presAssocID="{AFE39FA7-3995-4DDC-A2BB-39393ACAD8B4}" presName="parentText" presStyleLbl="node1" presStyleIdx="0" presStyleCnt="2">
        <dgm:presLayoutVars>
          <dgm:chMax val="0"/>
          <dgm:bulletEnabled val="1"/>
        </dgm:presLayoutVars>
      </dgm:prSet>
      <dgm:spPr/>
    </dgm:pt>
    <dgm:pt modelId="{8306E5A2-AFCA-47DF-9B52-46A258B91A59}" type="pres">
      <dgm:prSet presAssocID="{8079EED1-4D0A-482A-A994-70F4B7D5E856}" presName="spacer" presStyleCnt="0"/>
      <dgm:spPr/>
    </dgm:pt>
    <dgm:pt modelId="{E6143F02-A0F6-4F3C-B371-AA42EEA2A88D}" type="pres">
      <dgm:prSet presAssocID="{867E4DC0-B2F6-415A-952A-31192CC711B7}" presName="parentText" presStyleLbl="node1" presStyleIdx="1" presStyleCnt="2">
        <dgm:presLayoutVars>
          <dgm:chMax val="0"/>
          <dgm:bulletEnabled val="1"/>
        </dgm:presLayoutVars>
      </dgm:prSet>
      <dgm:spPr/>
    </dgm:pt>
  </dgm:ptLst>
  <dgm:cxnLst>
    <dgm:cxn modelId="{7A40CC31-8C20-4014-A458-AC3B411C920C}" type="presOf" srcId="{9474A112-DE50-415A-A690-510A2ACE1539}" destId="{2DAC2C9C-555A-45B5-8060-2E2F97BE3D69}" srcOrd="0" destOrd="0" presId="urn:microsoft.com/office/officeart/2005/8/layout/vList2"/>
    <dgm:cxn modelId="{3B4D335B-93E1-4068-9133-D5E0E57F5FF9}" type="presOf" srcId="{AFE39FA7-3995-4DDC-A2BB-39393ACAD8B4}" destId="{1A5A2960-7E94-4821-98FE-23D6302E1DF3}" srcOrd="0" destOrd="0" presId="urn:microsoft.com/office/officeart/2005/8/layout/vList2"/>
    <dgm:cxn modelId="{91B96C52-E920-4214-B172-A914C53A632A}" srcId="{9474A112-DE50-415A-A690-510A2ACE1539}" destId="{867E4DC0-B2F6-415A-952A-31192CC711B7}" srcOrd="1" destOrd="0" parTransId="{E7F437D6-9089-4970-8F21-3F068F45D1BF}" sibTransId="{7CEFE641-DA65-4ACB-B36C-AC4183B396AC}"/>
    <dgm:cxn modelId="{A635B596-70AF-4909-BF7F-C3538E4437E7}" type="presOf" srcId="{867E4DC0-B2F6-415A-952A-31192CC711B7}" destId="{E6143F02-A0F6-4F3C-B371-AA42EEA2A88D}" srcOrd="0" destOrd="0" presId="urn:microsoft.com/office/officeart/2005/8/layout/vList2"/>
    <dgm:cxn modelId="{BBF46EC3-279D-442A-B054-E4D361559166}" srcId="{9474A112-DE50-415A-A690-510A2ACE1539}" destId="{AFE39FA7-3995-4DDC-A2BB-39393ACAD8B4}" srcOrd="0" destOrd="0" parTransId="{48776990-7AF8-4851-92AA-CB45B89528BB}" sibTransId="{8079EED1-4D0A-482A-A994-70F4B7D5E856}"/>
    <dgm:cxn modelId="{A1C27C6C-AB23-4DDC-BA7A-DF949E375624}" type="presParOf" srcId="{2DAC2C9C-555A-45B5-8060-2E2F97BE3D69}" destId="{1A5A2960-7E94-4821-98FE-23D6302E1DF3}" srcOrd="0" destOrd="0" presId="urn:microsoft.com/office/officeart/2005/8/layout/vList2"/>
    <dgm:cxn modelId="{6E58E2E6-0446-4730-85D7-226EA243FC79}" type="presParOf" srcId="{2DAC2C9C-555A-45B5-8060-2E2F97BE3D69}" destId="{8306E5A2-AFCA-47DF-9B52-46A258B91A59}" srcOrd="1" destOrd="0" presId="urn:microsoft.com/office/officeart/2005/8/layout/vList2"/>
    <dgm:cxn modelId="{CC4B047C-0DD3-4D30-9300-473ADCD7DD39}" type="presParOf" srcId="{2DAC2C9C-555A-45B5-8060-2E2F97BE3D69}" destId="{E6143F02-A0F6-4F3C-B371-AA42EEA2A88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A44781-25E3-4B20-B12B-334ED59D0AA1}"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DA7D7307-A8E9-41EC-844C-F523683796F8}">
      <dgm:prSet/>
      <dgm:spPr/>
      <dgm:t>
        <a:bodyPr/>
        <a:lstStyle/>
        <a:p>
          <a:r>
            <a:rPr lang="tr-TR"/>
            <a:t>TYT (TEMEL YETERLİLİK TESTİ) SINAV PUANI İLE BAŞVURU YAPILIR.</a:t>
          </a:r>
          <a:endParaRPr lang="en-US"/>
        </a:p>
      </dgm:t>
    </dgm:pt>
    <dgm:pt modelId="{A556B1B6-EF2B-496C-BC97-03EE22165A42}" type="parTrans" cxnId="{67097D6C-55CA-44C9-9A40-809E447F2C99}">
      <dgm:prSet/>
      <dgm:spPr/>
      <dgm:t>
        <a:bodyPr/>
        <a:lstStyle/>
        <a:p>
          <a:endParaRPr lang="en-US"/>
        </a:p>
      </dgm:t>
    </dgm:pt>
    <dgm:pt modelId="{647B2758-CDC3-4F0C-B0EB-8EB313803FE5}" type="sibTrans" cxnId="{67097D6C-55CA-44C9-9A40-809E447F2C99}">
      <dgm:prSet/>
      <dgm:spPr/>
      <dgm:t>
        <a:bodyPr/>
        <a:lstStyle/>
        <a:p>
          <a:endParaRPr lang="en-US"/>
        </a:p>
      </dgm:t>
    </dgm:pt>
    <dgm:pt modelId="{4896965B-1A9B-49C2-8238-9661A9CEFBA4}">
      <dgm:prSet/>
      <dgm:spPr/>
      <dgm:t>
        <a:bodyPr/>
        <a:lstStyle/>
        <a:p>
          <a:r>
            <a:rPr lang="tr-TR" b="0" i="0"/>
            <a:t>İlk başvurular internet üzerinden olmaktadır.</a:t>
          </a:r>
          <a:endParaRPr lang="en-US"/>
        </a:p>
      </dgm:t>
    </dgm:pt>
    <dgm:pt modelId="{B305C95F-4B00-46C0-9458-0A71F6A63E89}" type="parTrans" cxnId="{F0007333-111E-4FFD-9CFA-DD96161061D3}">
      <dgm:prSet/>
      <dgm:spPr/>
      <dgm:t>
        <a:bodyPr/>
        <a:lstStyle/>
        <a:p>
          <a:endParaRPr lang="en-US"/>
        </a:p>
      </dgm:t>
    </dgm:pt>
    <dgm:pt modelId="{62944750-E4F7-42AC-9324-DD799450F554}" type="sibTrans" cxnId="{F0007333-111E-4FFD-9CFA-DD96161061D3}">
      <dgm:prSet/>
      <dgm:spPr/>
      <dgm:t>
        <a:bodyPr/>
        <a:lstStyle/>
        <a:p>
          <a:endParaRPr lang="en-US"/>
        </a:p>
      </dgm:t>
    </dgm:pt>
    <dgm:pt modelId="{B1E12718-BF3D-4289-B587-FBBA97625109}">
      <dgm:prSet/>
      <dgm:spPr/>
      <dgm:t>
        <a:bodyPr/>
        <a:lstStyle/>
        <a:p>
          <a:r>
            <a:rPr lang="tr-TR" b="0" i="0"/>
            <a:t>İnternet üzerinden başvuru yaptığınızda size mülakat tarihiniz o zaman verilecektir. Ve o tarihte size söylenen polis okulunda mülakata gireceksiniz.</a:t>
          </a:r>
          <a:endParaRPr lang="en-US"/>
        </a:p>
      </dgm:t>
    </dgm:pt>
    <dgm:pt modelId="{5C08B7F6-877D-4BD0-A7B5-A0CFA8453C96}" type="parTrans" cxnId="{225F471C-B5B7-40B1-B576-0F178453B9FC}">
      <dgm:prSet/>
      <dgm:spPr/>
      <dgm:t>
        <a:bodyPr/>
        <a:lstStyle/>
        <a:p>
          <a:endParaRPr lang="en-US"/>
        </a:p>
      </dgm:t>
    </dgm:pt>
    <dgm:pt modelId="{D12C0543-B04C-4F1F-A18E-53843F1B44A0}" type="sibTrans" cxnId="{225F471C-B5B7-40B1-B576-0F178453B9FC}">
      <dgm:prSet/>
      <dgm:spPr/>
      <dgm:t>
        <a:bodyPr/>
        <a:lstStyle/>
        <a:p>
          <a:endParaRPr lang="en-US"/>
        </a:p>
      </dgm:t>
    </dgm:pt>
    <dgm:pt modelId="{F00320EB-61BE-4100-B8F8-0FB10D4A982D}" type="pres">
      <dgm:prSet presAssocID="{62A44781-25E3-4B20-B12B-334ED59D0AA1}" presName="vert0" presStyleCnt="0">
        <dgm:presLayoutVars>
          <dgm:dir/>
          <dgm:animOne val="branch"/>
          <dgm:animLvl val="lvl"/>
        </dgm:presLayoutVars>
      </dgm:prSet>
      <dgm:spPr/>
    </dgm:pt>
    <dgm:pt modelId="{A0BA404C-CC64-4679-A061-54D748433B66}" type="pres">
      <dgm:prSet presAssocID="{DA7D7307-A8E9-41EC-844C-F523683796F8}" presName="thickLine" presStyleLbl="alignNode1" presStyleIdx="0" presStyleCnt="3"/>
      <dgm:spPr/>
    </dgm:pt>
    <dgm:pt modelId="{548D348B-1689-4AC2-809F-5499238161CA}" type="pres">
      <dgm:prSet presAssocID="{DA7D7307-A8E9-41EC-844C-F523683796F8}" presName="horz1" presStyleCnt="0"/>
      <dgm:spPr/>
    </dgm:pt>
    <dgm:pt modelId="{488630EC-06DF-4ACA-AF32-187B00459EE8}" type="pres">
      <dgm:prSet presAssocID="{DA7D7307-A8E9-41EC-844C-F523683796F8}" presName="tx1" presStyleLbl="revTx" presStyleIdx="0" presStyleCnt="3"/>
      <dgm:spPr/>
    </dgm:pt>
    <dgm:pt modelId="{599C2051-E87B-4439-8237-3D460A084963}" type="pres">
      <dgm:prSet presAssocID="{DA7D7307-A8E9-41EC-844C-F523683796F8}" presName="vert1" presStyleCnt="0"/>
      <dgm:spPr/>
    </dgm:pt>
    <dgm:pt modelId="{D1D7EF8D-2E98-41A0-A8CE-A220A8547E2B}" type="pres">
      <dgm:prSet presAssocID="{4896965B-1A9B-49C2-8238-9661A9CEFBA4}" presName="thickLine" presStyleLbl="alignNode1" presStyleIdx="1" presStyleCnt="3"/>
      <dgm:spPr/>
    </dgm:pt>
    <dgm:pt modelId="{C22DCC2B-D144-4132-9A2A-BF0CFF4273CE}" type="pres">
      <dgm:prSet presAssocID="{4896965B-1A9B-49C2-8238-9661A9CEFBA4}" presName="horz1" presStyleCnt="0"/>
      <dgm:spPr/>
    </dgm:pt>
    <dgm:pt modelId="{E63473D3-656C-4B30-9E98-D43B69A83B79}" type="pres">
      <dgm:prSet presAssocID="{4896965B-1A9B-49C2-8238-9661A9CEFBA4}" presName="tx1" presStyleLbl="revTx" presStyleIdx="1" presStyleCnt="3"/>
      <dgm:spPr/>
    </dgm:pt>
    <dgm:pt modelId="{1CC635E2-98DD-4C0E-875A-D6CFA7883682}" type="pres">
      <dgm:prSet presAssocID="{4896965B-1A9B-49C2-8238-9661A9CEFBA4}" presName="vert1" presStyleCnt="0"/>
      <dgm:spPr/>
    </dgm:pt>
    <dgm:pt modelId="{07F4B71D-003B-474B-98DD-B27FD16C679D}" type="pres">
      <dgm:prSet presAssocID="{B1E12718-BF3D-4289-B587-FBBA97625109}" presName="thickLine" presStyleLbl="alignNode1" presStyleIdx="2" presStyleCnt="3"/>
      <dgm:spPr/>
    </dgm:pt>
    <dgm:pt modelId="{6CB0C6F7-1192-4209-99E9-971F658A50B2}" type="pres">
      <dgm:prSet presAssocID="{B1E12718-BF3D-4289-B587-FBBA97625109}" presName="horz1" presStyleCnt="0"/>
      <dgm:spPr/>
    </dgm:pt>
    <dgm:pt modelId="{4FD46335-9266-4554-8DE0-5EC0D6DE847C}" type="pres">
      <dgm:prSet presAssocID="{B1E12718-BF3D-4289-B587-FBBA97625109}" presName="tx1" presStyleLbl="revTx" presStyleIdx="2" presStyleCnt="3"/>
      <dgm:spPr/>
    </dgm:pt>
    <dgm:pt modelId="{0E93F7AB-A08C-4D1A-BD8E-24E864385BDA}" type="pres">
      <dgm:prSet presAssocID="{B1E12718-BF3D-4289-B587-FBBA97625109}" presName="vert1" presStyleCnt="0"/>
      <dgm:spPr/>
    </dgm:pt>
  </dgm:ptLst>
  <dgm:cxnLst>
    <dgm:cxn modelId="{3B311B01-F03D-4D63-B111-7E837E846AFE}" type="presOf" srcId="{62A44781-25E3-4B20-B12B-334ED59D0AA1}" destId="{F00320EB-61BE-4100-B8F8-0FB10D4A982D}" srcOrd="0" destOrd="0" presId="urn:microsoft.com/office/officeart/2008/layout/LinedList"/>
    <dgm:cxn modelId="{225F471C-B5B7-40B1-B576-0F178453B9FC}" srcId="{62A44781-25E3-4B20-B12B-334ED59D0AA1}" destId="{B1E12718-BF3D-4289-B587-FBBA97625109}" srcOrd="2" destOrd="0" parTransId="{5C08B7F6-877D-4BD0-A7B5-A0CFA8453C96}" sibTransId="{D12C0543-B04C-4F1F-A18E-53843F1B44A0}"/>
    <dgm:cxn modelId="{F0007333-111E-4FFD-9CFA-DD96161061D3}" srcId="{62A44781-25E3-4B20-B12B-334ED59D0AA1}" destId="{4896965B-1A9B-49C2-8238-9661A9CEFBA4}" srcOrd="1" destOrd="0" parTransId="{B305C95F-4B00-46C0-9458-0A71F6A63E89}" sibTransId="{62944750-E4F7-42AC-9324-DD799450F554}"/>
    <dgm:cxn modelId="{67097D6C-55CA-44C9-9A40-809E447F2C99}" srcId="{62A44781-25E3-4B20-B12B-334ED59D0AA1}" destId="{DA7D7307-A8E9-41EC-844C-F523683796F8}" srcOrd="0" destOrd="0" parTransId="{A556B1B6-EF2B-496C-BC97-03EE22165A42}" sibTransId="{647B2758-CDC3-4F0C-B0EB-8EB313803FE5}"/>
    <dgm:cxn modelId="{88B4A25A-BA82-43E0-B1D2-AD0C1CDB22EF}" type="presOf" srcId="{4896965B-1A9B-49C2-8238-9661A9CEFBA4}" destId="{E63473D3-656C-4B30-9E98-D43B69A83B79}" srcOrd="0" destOrd="0" presId="urn:microsoft.com/office/officeart/2008/layout/LinedList"/>
    <dgm:cxn modelId="{4A6EA3DB-80FA-4BE2-A237-4F96D9C2F95E}" type="presOf" srcId="{B1E12718-BF3D-4289-B587-FBBA97625109}" destId="{4FD46335-9266-4554-8DE0-5EC0D6DE847C}" srcOrd="0" destOrd="0" presId="urn:microsoft.com/office/officeart/2008/layout/LinedList"/>
    <dgm:cxn modelId="{A68002FB-0BC1-4315-8C74-A2F2EDD72A8C}" type="presOf" srcId="{DA7D7307-A8E9-41EC-844C-F523683796F8}" destId="{488630EC-06DF-4ACA-AF32-187B00459EE8}" srcOrd="0" destOrd="0" presId="urn:microsoft.com/office/officeart/2008/layout/LinedList"/>
    <dgm:cxn modelId="{E418D7E8-324B-43AA-8EE1-2CABA5A9943C}" type="presParOf" srcId="{F00320EB-61BE-4100-B8F8-0FB10D4A982D}" destId="{A0BA404C-CC64-4679-A061-54D748433B66}" srcOrd="0" destOrd="0" presId="urn:microsoft.com/office/officeart/2008/layout/LinedList"/>
    <dgm:cxn modelId="{9FF21633-2CD6-4D7A-924C-5A00AF41FCB2}" type="presParOf" srcId="{F00320EB-61BE-4100-B8F8-0FB10D4A982D}" destId="{548D348B-1689-4AC2-809F-5499238161CA}" srcOrd="1" destOrd="0" presId="urn:microsoft.com/office/officeart/2008/layout/LinedList"/>
    <dgm:cxn modelId="{C9C609A4-1229-41A5-ABE7-B9D6D854E2A8}" type="presParOf" srcId="{548D348B-1689-4AC2-809F-5499238161CA}" destId="{488630EC-06DF-4ACA-AF32-187B00459EE8}" srcOrd="0" destOrd="0" presId="urn:microsoft.com/office/officeart/2008/layout/LinedList"/>
    <dgm:cxn modelId="{C36EF1FB-3F63-46CC-AC83-F40385D1F447}" type="presParOf" srcId="{548D348B-1689-4AC2-809F-5499238161CA}" destId="{599C2051-E87B-4439-8237-3D460A084963}" srcOrd="1" destOrd="0" presId="urn:microsoft.com/office/officeart/2008/layout/LinedList"/>
    <dgm:cxn modelId="{C9058DEB-5B96-4EE0-B8ED-8A62CAA70499}" type="presParOf" srcId="{F00320EB-61BE-4100-B8F8-0FB10D4A982D}" destId="{D1D7EF8D-2E98-41A0-A8CE-A220A8547E2B}" srcOrd="2" destOrd="0" presId="urn:microsoft.com/office/officeart/2008/layout/LinedList"/>
    <dgm:cxn modelId="{0DB3B111-2E1B-46C5-A912-B1D88BDE1811}" type="presParOf" srcId="{F00320EB-61BE-4100-B8F8-0FB10D4A982D}" destId="{C22DCC2B-D144-4132-9A2A-BF0CFF4273CE}" srcOrd="3" destOrd="0" presId="urn:microsoft.com/office/officeart/2008/layout/LinedList"/>
    <dgm:cxn modelId="{A8260DFC-1867-4ADF-B614-9901A80BBB62}" type="presParOf" srcId="{C22DCC2B-D144-4132-9A2A-BF0CFF4273CE}" destId="{E63473D3-656C-4B30-9E98-D43B69A83B79}" srcOrd="0" destOrd="0" presId="urn:microsoft.com/office/officeart/2008/layout/LinedList"/>
    <dgm:cxn modelId="{2318E836-768A-46E4-B911-FDABE8C22C9C}" type="presParOf" srcId="{C22DCC2B-D144-4132-9A2A-BF0CFF4273CE}" destId="{1CC635E2-98DD-4C0E-875A-D6CFA7883682}" srcOrd="1" destOrd="0" presId="urn:microsoft.com/office/officeart/2008/layout/LinedList"/>
    <dgm:cxn modelId="{EAEA3555-C4D5-426A-874E-C9241F4035EB}" type="presParOf" srcId="{F00320EB-61BE-4100-B8F8-0FB10D4A982D}" destId="{07F4B71D-003B-474B-98DD-B27FD16C679D}" srcOrd="4" destOrd="0" presId="urn:microsoft.com/office/officeart/2008/layout/LinedList"/>
    <dgm:cxn modelId="{8A9C796A-1F2E-49C9-98BD-DCDB820F2CEB}" type="presParOf" srcId="{F00320EB-61BE-4100-B8F8-0FB10D4A982D}" destId="{6CB0C6F7-1192-4209-99E9-971F658A50B2}" srcOrd="5" destOrd="0" presId="urn:microsoft.com/office/officeart/2008/layout/LinedList"/>
    <dgm:cxn modelId="{E9247B1E-8BA9-435A-B938-1EC0E8E547AF}" type="presParOf" srcId="{6CB0C6F7-1192-4209-99E9-971F658A50B2}" destId="{4FD46335-9266-4554-8DE0-5EC0D6DE847C}" srcOrd="0" destOrd="0" presId="urn:microsoft.com/office/officeart/2008/layout/LinedList"/>
    <dgm:cxn modelId="{6058206C-002D-4F6A-89E2-CDB1E41B79AA}" type="presParOf" srcId="{6CB0C6F7-1192-4209-99E9-971F658A50B2}" destId="{0E93F7AB-A08C-4D1A-BD8E-24E864385BD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A7E3EF-58E6-4B2C-9261-7F4B72253D0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C91D9573-BB68-42C8-98B9-876B79BB3331}">
      <dgm:prSet/>
      <dgm:spPr/>
      <dgm:t>
        <a:bodyPr/>
        <a:lstStyle/>
        <a:p>
          <a:r>
            <a:rPr lang="tr-TR" b="0" i="0"/>
            <a:t>T.C. vatandaşı olmak,</a:t>
          </a:r>
          <a:endParaRPr lang="en-US"/>
        </a:p>
      </dgm:t>
    </dgm:pt>
    <dgm:pt modelId="{4827AAD6-8268-45BF-9861-92D5A4E5E4B2}" type="parTrans" cxnId="{DBFAD783-D18B-4691-AACB-162B981189CE}">
      <dgm:prSet/>
      <dgm:spPr/>
      <dgm:t>
        <a:bodyPr/>
        <a:lstStyle/>
        <a:p>
          <a:endParaRPr lang="en-US"/>
        </a:p>
      </dgm:t>
    </dgm:pt>
    <dgm:pt modelId="{7AF4E057-4B38-44FD-A35E-07BC376FBA75}" type="sibTrans" cxnId="{DBFAD783-D18B-4691-AACB-162B981189CE}">
      <dgm:prSet/>
      <dgm:spPr/>
      <dgm:t>
        <a:bodyPr/>
        <a:lstStyle/>
        <a:p>
          <a:endParaRPr lang="en-US"/>
        </a:p>
      </dgm:t>
    </dgm:pt>
    <dgm:pt modelId="{320CC97D-7F32-4991-ABC5-A9A773FFD466}">
      <dgm:prSet/>
      <dgm:spPr/>
      <dgm:t>
        <a:bodyPr/>
        <a:lstStyle/>
        <a:p>
          <a:r>
            <a:rPr lang="tr-TR" b="0" i="0"/>
            <a:t>Lise ve dengi okul mezunu olmak veya Lise 4.sınıfta okuyor olmak,</a:t>
          </a:r>
          <a:endParaRPr lang="en-US"/>
        </a:p>
      </dgm:t>
    </dgm:pt>
    <dgm:pt modelId="{00A9A196-1762-432B-807E-F64E0E996D2B}" type="parTrans" cxnId="{62C406B6-7F97-4711-A189-5AA8134C243C}">
      <dgm:prSet/>
      <dgm:spPr/>
      <dgm:t>
        <a:bodyPr/>
        <a:lstStyle/>
        <a:p>
          <a:endParaRPr lang="en-US"/>
        </a:p>
      </dgm:t>
    </dgm:pt>
    <dgm:pt modelId="{F83CCB54-7663-49BA-A585-B99D41B65935}" type="sibTrans" cxnId="{62C406B6-7F97-4711-A189-5AA8134C243C}">
      <dgm:prSet/>
      <dgm:spPr/>
      <dgm:t>
        <a:bodyPr/>
        <a:lstStyle/>
        <a:p>
          <a:endParaRPr lang="en-US"/>
        </a:p>
      </dgm:t>
    </dgm:pt>
    <dgm:pt modelId="{DFD00517-AB9A-4051-93E7-83518A335A37}">
      <dgm:prSet/>
      <dgm:spPr/>
      <dgm:t>
        <a:bodyPr/>
        <a:lstStyle/>
        <a:p>
          <a:r>
            <a:rPr lang="tr-TR" b="0" i="0" dirty="0"/>
            <a:t>Sınavın yapılacağı yıl ÖSYM tarafından yapılan üniversiteye geçiş sınavı olan TYT bölümünden Polis Akademisi tarafından açıklanacak taban puanı almış olma şartı vardır. </a:t>
          </a:r>
          <a:r>
            <a:rPr lang="tr-TR" b="1" i="0" u="sng" dirty="0"/>
            <a:t>Bu  ham puan 250 -280 arasında değişmektedir.</a:t>
          </a:r>
          <a:endParaRPr lang="en-US" b="1" u="sng" dirty="0"/>
        </a:p>
      </dgm:t>
    </dgm:pt>
    <dgm:pt modelId="{A9077ACD-6FAA-4AA2-BBA2-581ED786CCA8}" type="parTrans" cxnId="{F1893150-D5E3-426A-B226-DA0797432453}">
      <dgm:prSet/>
      <dgm:spPr/>
      <dgm:t>
        <a:bodyPr/>
        <a:lstStyle/>
        <a:p>
          <a:endParaRPr lang="en-US"/>
        </a:p>
      </dgm:t>
    </dgm:pt>
    <dgm:pt modelId="{AC2FF855-C4D9-4A03-AC23-EDA836807EBE}" type="sibTrans" cxnId="{F1893150-D5E3-426A-B226-DA0797432453}">
      <dgm:prSet/>
      <dgm:spPr/>
      <dgm:t>
        <a:bodyPr/>
        <a:lstStyle/>
        <a:p>
          <a:endParaRPr lang="en-US"/>
        </a:p>
      </dgm:t>
    </dgm:pt>
    <dgm:pt modelId="{45ED06EF-15FC-40E8-BBC3-62DA5C11F6E2}">
      <dgm:prSet/>
      <dgm:spPr/>
      <dgm:t>
        <a:bodyPr/>
        <a:lstStyle/>
        <a:p>
          <a:r>
            <a:rPr lang="tr-TR" b="0" i="0" dirty="0"/>
            <a:t>18 yaşını tamamladıktan sonra yaptırılan yaş düzeltmelerinde düzeltmeden önceki yaş dikkate alınmak kaydıyla, sınavın yapıldığı yılın ekim ayının ilk günü itibarıyla 18 yaşını tamamlamış ve sınavın yapıldığı yılın 01 Ocak tarihi itibarıyla 26 yaşından gün almamış olmak,”</a:t>
          </a:r>
          <a:endParaRPr lang="en-US" dirty="0"/>
        </a:p>
      </dgm:t>
    </dgm:pt>
    <dgm:pt modelId="{B652FB7D-81F2-4BF4-BABC-399E4FBBA153}" type="parTrans" cxnId="{BF741729-9BA0-4DD3-9E7D-E6CB4D2666C1}">
      <dgm:prSet/>
      <dgm:spPr/>
      <dgm:t>
        <a:bodyPr/>
        <a:lstStyle/>
        <a:p>
          <a:endParaRPr lang="en-US"/>
        </a:p>
      </dgm:t>
    </dgm:pt>
    <dgm:pt modelId="{C8189283-A620-4B11-B1BC-9F6DE52B0C22}" type="sibTrans" cxnId="{BF741729-9BA0-4DD3-9E7D-E6CB4D2666C1}">
      <dgm:prSet/>
      <dgm:spPr/>
      <dgm:t>
        <a:bodyPr/>
        <a:lstStyle/>
        <a:p>
          <a:endParaRPr lang="en-US"/>
        </a:p>
      </dgm:t>
    </dgm:pt>
    <dgm:pt modelId="{39C7EA0F-0290-4E51-A906-6A9C83E29CDA}" type="pres">
      <dgm:prSet presAssocID="{67A7E3EF-58E6-4B2C-9261-7F4B72253D0E}" presName="diagram" presStyleCnt="0">
        <dgm:presLayoutVars>
          <dgm:dir/>
          <dgm:resizeHandles val="exact"/>
        </dgm:presLayoutVars>
      </dgm:prSet>
      <dgm:spPr/>
    </dgm:pt>
    <dgm:pt modelId="{B66AB691-BA5B-45C7-A980-F27B79F51380}" type="pres">
      <dgm:prSet presAssocID="{C91D9573-BB68-42C8-98B9-876B79BB3331}" presName="node" presStyleLbl="node1" presStyleIdx="0" presStyleCnt="4" custScaleX="88745" custScaleY="95481">
        <dgm:presLayoutVars>
          <dgm:bulletEnabled val="1"/>
        </dgm:presLayoutVars>
      </dgm:prSet>
      <dgm:spPr/>
    </dgm:pt>
    <dgm:pt modelId="{77B06123-EA51-41B3-BFE0-B9C1852D0680}" type="pres">
      <dgm:prSet presAssocID="{7AF4E057-4B38-44FD-A35E-07BC376FBA75}" presName="sibTrans" presStyleCnt="0"/>
      <dgm:spPr/>
    </dgm:pt>
    <dgm:pt modelId="{CD87606A-CE3A-4F46-962B-BEA8B16BB7E7}" type="pres">
      <dgm:prSet presAssocID="{320CC97D-7F32-4991-ABC5-A9A773FFD466}" presName="node" presStyleLbl="node1" presStyleIdx="1" presStyleCnt="4" custScaleX="81731">
        <dgm:presLayoutVars>
          <dgm:bulletEnabled val="1"/>
        </dgm:presLayoutVars>
      </dgm:prSet>
      <dgm:spPr/>
    </dgm:pt>
    <dgm:pt modelId="{E77712C5-8535-47F1-8F9C-4C86AAFA5BAA}" type="pres">
      <dgm:prSet presAssocID="{F83CCB54-7663-49BA-A585-B99D41B65935}" presName="sibTrans" presStyleCnt="0"/>
      <dgm:spPr/>
    </dgm:pt>
    <dgm:pt modelId="{E07B9B72-3F55-4EAD-8CDE-33ACC948CE60}" type="pres">
      <dgm:prSet presAssocID="{DFD00517-AB9A-4051-93E7-83518A335A37}" presName="node" presStyleLbl="node1" presStyleIdx="2" presStyleCnt="4" custScaleX="149918">
        <dgm:presLayoutVars>
          <dgm:bulletEnabled val="1"/>
        </dgm:presLayoutVars>
      </dgm:prSet>
      <dgm:spPr/>
    </dgm:pt>
    <dgm:pt modelId="{0C537AAA-311F-4FE1-BA99-AEA785AE5006}" type="pres">
      <dgm:prSet presAssocID="{AC2FF855-C4D9-4A03-AC23-EDA836807EBE}" presName="sibTrans" presStyleCnt="0"/>
      <dgm:spPr/>
    </dgm:pt>
    <dgm:pt modelId="{EBE63692-7378-4D3B-BCD7-FFBF38C1A677}" type="pres">
      <dgm:prSet presAssocID="{45ED06EF-15FC-40E8-BBC3-62DA5C11F6E2}" presName="node" presStyleLbl="node1" presStyleIdx="3" presStyleCnt="4" custScaleX="168516">
        <dgm:presLayoutVars>
          <dgm:bulletEnabled val="1"/>
        </dgm:presLayoutVars>
      </dgm:prSet>
      <dgm:spPr/>
    </dgm:pt>
  </dgm:ptLst>
  <dgm:cxnLst>
    <dgm:cxn modelId="{BF741729-9BA0-4DD3-9E7D-E6CB4D2666C1}" srcId="{67A7E3EF-58E6-4B2C-9261-7F4B72253D0E}" destId="{45ED06EF-15FC-40E8-BBC3-62DA5C11F6E2}" srcOrd="3" destOrd="0" parTransId="{B652FB7D-81F2-4BF4-BABC-399E4FBBA153}" sibTransId="{C8189283-A620-4B11-B1BC-9F6DE52B0C22}"/>
    <dgm:cxn modelId="{D6647368-6105-41D2-97F0-D705FDD7587F}" type="presOf" srcId="{DFD00517-AB9A-4051-93E7-83518A335A37}" destId="{E07B9B72-3F55-4EAD-8CDE-33ACC948CE60}" srcOrd="0" destOrd="0" presId="urn:microsoft.com/office/officeart/2005/8/layout/default"/>
    <dgm:cxn modelId="{F1893150-D5E3-426A-B226-DA0797432453}" srcId="{67A7E3EF-58E6-4B2C-9261-7F4B72253D0E}" destId="{DFD00517-AB9A-4051-93E7-83518A335A37}" srcOrd="2" destOrd="0" parTransId="{A9077ACD-6FAA-4AA2-BBA2-581ED786CCA8}" sibTransId="{AC2FF855-C4D9-4A03-AC23-EDA836807EBE}"/>
    <dgm:cxn modelId="{DBFAD783-D18B-4691-AACB-162B981189CE}" srcId="{67A7E3EF-58E6-4B2C-9261-7F4B72253D0E}" destId="{C91D9573-BB68-42C8-98B9-876B79BB3331}" srcOrd="0" destOrd="0" parTransId="{4827AAD6-8268-45BF-9861-92D5A4E5E4B2}" sibTransId="{7AF4E057-4B38-44FD-A35E-07BC376FBA75}"/>
    <dgm:cxn modelId="{613D469B-7528-46C6-AF76-ED176EF7E115}" type="presOf" srcId="{67A7E3EF-58E6-4B2C-9261-7F4B72253D0E}" destId="{39C7EA0F-0290-4E51-A906-6A9C83E29CDA}" srcOrd="0" destOrd="0" presId="urn:microsoft.com/office/officeart/2005/8/layout/default"/>
    <dgm:cxn modelId="{283ED5B5-F757-4A91-BB74-FE9AAAB9CB96}" type="presOf" srcId="{C91D9573-BB68-42C8-98B9-876B79BB3331}" destId="{B66AB691-BA5B-45C7-A980-F27B79F51380}" srcOrd="0" destOrd="0" presId="urn:microsoft.com/office/officeart/2005/8/layout/default"/>
    <dgm:cxn modelId="{62C406B6-7F97-4711-A189-5AA8134C243C}" srcId="{67A7E3EF-58E6-4B2C-9261-7F4B72253D0E}" destId="{320CC97D-7F32-4991-ABC5-A9A773FFD466}" srcOrd="1" destOrd="0" parTransId="{00A9A196-1762-432B-807E-F64E0E996D2B}" sibTransId="{F83CCB54-7663-49BA-A585-B99D41B65935}"/>
    <dgm:cxn modelId="{C1C466BB-8D1B-4E4D-BF0C-C51022EA686E}" type="presOf" srcId="{320CC97D-7F32-4991-ABC5-A9A773FFD466}" destId="{CD87606A-CE3A-4F46-962B-BEA8B16BB7E7}" srcOrd="0" destOrd="0" presId="urn:microsoft.com/office/officeart/2005/8/layout/default"/>
    <dgm:cxn modelId="{70A43ABF-F053-498C-AD82-AD065E0D1CED}" type="presOf" srcId="{45ED06EF-15FC-40E8-BBC3-62DA5C11F6E2}" destId="{EBE63692-7378-4D3B-BCD7-FFBF38C1A677}" srcOrd="0" destOrd="0" presId="urn:microsoft.com/office/officeart/2005/8/layout/default"/>
    <dgm:cxn modelId="{F9548FA8-CF57-475C-AD15-DAB608CA6F82}" type="presParOf" srcId="{39C7EA0F-0290-4E51-A906-6A9C83E29CDA}" destId="{B66AB691-BA5B-45C7-A980-F27B79F51380}" srcOrd="0" destOrd="0" presId="urn:microsoft.com/office/officeart/2005/8/layout/default"/>
    <dgm:cxn modelId="{4FB9D31B-A17C-41EA-B6B5-F444B15E6477}" type="presParOf" srcId="{39C7EA0F-0290-4E51-A906-6A9C83E29CDA}" destId="{77B06123-EA51-41B3-BFE0-B9C1852D0680}" srcOrd="1" destOrd="0" presId="urn:microsoft.com/office/officeart/2005/8/layout/default"/>
    <dgm:cxn modelId="{FEB0EADB-E94A-44C7-927F-E7DAD4F6C0ED}" type="presParOf" srcId="{39C7EA0F-0290-4E51-A906-6A9C83E29CDA}" destId="{CD87606A-CE3A-4F46-962B-BEA8B16BB7E7}" srcOrd="2" destOrd="0" presId="urn:microsoft.com/office/officeart/2005/8/layout/default"/>
    <dgm:cxn modelId="{77721D8A-34A0-4C9A-9E61-75F72E938094}" type="presParOf" srcId="{39C7EA0F-0290-4E51-A906-6A9C83E29CDA}" destId="{E77712C5-8535-47F1-8F9C-4C86AAFA5BAA}" srcOrd="3" destOrd="0" presId="urn:microsoft.com/office/officeart/2005/8/layout/default"/>
    <dgm:cxn modelId="{01C18B2F-FE7B-49DF-84CF-74DE4859BA09}" type="presParOf" srcId="{39C7EA0F-0290-4E51-A906-6A9C83E29CDA}" destId="{E07B9B72-3F55-4EAD-8CDE-33ACC948CE60}" srcOrd="4" destOrd="0" presId="urn:microsoft.com/office/officeart/2005/8/layout/default"/>
    <dgm:cxn modelId="{9C93457D-49BF-4C3A-BF04-B65EB2E0C3C6}" type="presParOf" srcId="{39C7EA0F-0290-4E51-A906-6A9C83E29CDA}" destId="{0C537AAA-311F-4FE1-BA99-AEA785AE5006}" srcOrd="5" destOrd="0" presId="urn:microsoft.com/office/officeart/2005/8/layout/default"/>
    <dgm:cxn modelId="{061F702A-F26A-492B-AD38-A2569DC20F83}" type="presParOf" srcId="{39C7EA0F-0290-4E51-A906-6A9C83E29CDA}" destId="{EBE63692-7378-4D3B-BCD7-FFBF38C1A67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E71451-B7D8-43A0-826C-A19C3984109D}"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7E08BEED-08A3-4402-9696-58D7484A386E}">
      <dgm:prSet/>
      <dgm:spPr/>
      <dgm:t>
        <a:bodyPr/>
        <a:lstStyle/>
        <a:p>
          <a:r>
            <a:rPr lang="tr-TR" b="0" i="0"/>
            <a:t>Bayanlar için 162 cm. erkekler için 167 cm. den kısa boylu olmamak, beden kitle endeksi, 18 (dahil ) ile 27 (dahil) arasında olmak,</a:t>
          </a:r>
          <a:endParaRPr lang="en-US"/>
        </a:p>
      </dgm:t>
    </dgm:pt>
    <dgm:pt modelId="{054C2789-AEE7-45D9-B990-FECBE0353848}" type="parTrans" cxnId="{9F7980F6-983B-41EE-A49E-F86C1BC9E9AB}">
      <dgm:prSet/>
      <dgm:spPr/>
      <dgm:t>
        <a:bodyPr/>
        <a:lstStyle/>
        <a:p>
          <a:endParaRPr lang="en-US"/>
        </a:p>
      </dgm:t>
    </dgm:pt>
    <dgm:pt modelId="{A6AA0D96-2377-4026-9EEB-18AA8304767C}" type="sibTrans" cxnId="{9F7980F6-983B-41EE-A49E-F86C1BC9E9AB}">
      <dgm:prSet phldrT="1" phldr="0"/>
      <dgm:spPr/>
      <dgm:t>
        <a:bodyPr/>
        <a:lstStyle/>
        <a:p>
          <a:r>
            <a:rPr lang="en-US"/>
            <a:t>1</a:t>
          </a:r>
        </a:p>
      </dgm:t>
    </dgm:pt>
    <dgm:pt modelId="{8B8C307D-86D9-431F-975F-64DB7BD1917F}">
      <dgm:prSet/>
      <dgm:spPr/>
      <dgm:t>
        <a:bodyPr/>
        <a:lstStyle/>
        <a:p>
          <a:r>
            <a:rPr lang="tr-TR" b="0" i="0" dirty="0"/>
            <a:t>Sağlık durumu yönünden, Sağlık Şartları Yönetmeliğinde belirlenen koşulları taşımak,</a:t>
          </a:r>
          <a:endParaRPr lang="en-US" dirty="0"/>
        </a:p>
      </dgm:t>
    </dgm:pt>
    <dgm:pt modelId="{16A29F28-6198-4509-AA5F-C152EB44223B}" type="parTrans" cxnId="{3C06EA92-CF20-43C0-A496-2E2ADF0DF0BB}">
      <dgm:prSet/>
      <dgm:spPr/>
      <dgm:t>
        <a:bodyPr/>
        <a:lstStyle/>
        <a:p>
          <a:endParaRPr lang="en-US"/>
        </a:p>
      </dgm:t>
    </dgm:pt>
    <dgm:pt modelId="{6ED0F313-562D-4BE3-9CD8-F09471AC9D3C}" type="sibTrans" cxnId="{3C06EA92-CF20-43C0-A496-2E2ADF0DF0BB}">
      <dgm:prSet phldrT="2" phldr="0"/>
      <dgm:spPr/>
      <dgm:t>
        <a:bodyPr/>
        <a:lstStyle/>
        <a:p>
          <a:r>
            <a:rPr lang="en-US"/>
            <a:t>2</a:t>
          </a:r>
        </a:p>
      </dgm:t>
    </dgm:pt>
    <dgm:pt modelId="{DEF59DCA-0102-40A1-AA10-A267E678306A}">
      <dgm:prSet/>
      <dgm:spPr/>
      <dgm:t>
        <a:bodyPr/>
        <a:lstStyle/>
        <a:p>
          <a:r>
            <a:rPr lang="tr-TR" b="0" i="0" dirty="0"/>
            <a:t>Kasten işlenen bir suçtan dolayı hükmün açıklanmasının geri bırakılmasına karar verilmiş olsa dahi bir yıl veya daha fazla süreyle hapis cezasına mahkûm olmamak,</a:t>
          </a:r>
          <a:endParaRPr lang="en-US" dirty="0"/>
        </a:p>
      </dgm:t>
    </dgm:pt>
    <dgm:pt modelId="{44847740-5ED0-4B9C-98F4-F24D11345845}" type="parTrans" cxnId="{CDBE8886-32A1-4105-9FEC-6D09A551F136}">
      <dgm:prSet/>
      <dgm:spPr/>
      <dgm:t>
        <a:bodyPr/>
        <a:lstStyle/>
        <a:p>
          <a:endParaRPr lang="en-US"/>
        </a:p>
      </dgm:t>
    </dgm:pt>
    <dgm:pt modelId="{77483F75-5BA2-44E9-9DD6-2678F089F52D}" type="sibTrans" cxnId="{CDBE8886-32A1-4105-9FEC-6D09A551F136}">
      <dgm:prSet phldrT="3" phldr="0"/>
      <dgm:spPr/>
      <dgm:t>
        <a:bodyPr/>
        <a:lstStyle/>
        <a:p>
          <a:r>
            <a:rPr lang="en-US"/>
            <a:t>3</a:t>
          </a:r>
        </a:p>
      </dgm:t>
    </dgm:pt>
    <dgm:pt modelId="{017C3CDB-8948-4748-B06A-273DC094B094}">
      <dgm:prSet/>
      <dgm:spPr/>
      <dgm:t>
        <a:bodyPr/>
        <a:lstStyle/>
        <a:p>
          <a:r>
            <a:rPr lang="tr-TR" b="0" i="0"/>
            <a:t>Eğitim-Öğretim yılının başlangıç tarihi itibariyle bir siyasi partiye veya siyasi parti kollarına üye bulunmamak,</a:t>
          </a:r>
          <a:endParaRPr lang="en-US"/>
        </a:p>
      </dgm:t>
    </dgm:pt>
    <dgm:pt modelId="{F7547740-2749-474D-BB9E-41D47AA0A7E1}" type="parTrans" cxnId="{0A030983-FC08-4319-8EA8-18F5B138875F}">
      <dgm:prSet/>
      <dgm:spPr/>
      <dgm:t>
        <a:bodyPr/>
        <a:lstStyle/>
        <a:p>
          <a:endParaRPr lang="en-US"/>
        </a:p>
      </dgm:t>
    </dgm:pt>
    <dgm:pt modelId="{62C3EBB4-633E-4FB7-9741-BDEF7C3467A6}" type="sibTrans" cxnId="{0A030983-FC08-4319-8EA8-18F5B138875F}">
      <dgm:prSet phldrT="4" phldr="0"/>
      <dgm:spPr/>
      <dgm:t>
        <a:bodyPr/>
        <a:lstStyle/>
        <a:p>
          <a:r>
            <a:rPr lang="en-US"/>
            <a:t>4</a:t>
          </a:r>
        </a:p>
      </dgm:t>
    </dgm:pt>
    <dgm:pt modelId="{7917DE43-D4E5-4FEB-92F1-88DC87761E5E}">
      <dgm:prSet/>
      <dgm:spPr/>
      <dgm:t>
        <a:bodyPr/>
        <a:lstStyle/>
        <a:p>
          <a:r>
            <a:rPr lang="tr-TR" b="0" i="0"/>
            <a:t>Güvenlik Soruşturması ve Arşiv Araştırması olumlu olmak,</a:t>
          </a:r>
          <a:endParaRPr lang="en-US"/>
        </a:p>
      </dgm:t>
    </dgm:pt>
    <dgm:pt modelId="{5E590B4E-FDC7-4993-AA36-619E23650E00}" type="parTrans" cxnId="{8FA104F6-D36F-4693-BA96-76E218020211}">
      <dgm:prSet/>
      <dgm:spPr/>
      <dgm:t>
        <a:bodyPr/>
        <a:lstStyle/>
        <a:p>
          <a:endParaRPr lang="en-US"/>
        </a:p>
      </dgm:t>
    </dgm:pt>
    <dgm:pt modelId="{7E5C74CD-57F1-4AA4-9635-69EC713A5834}" type="sibTrans" cxnId="{8FA104F6-D36F-4693-BA96-76E218020211}">
      <dgm:prSet phldrT="5" phldr="0"/>
      <dgm:spPr/>
      <dgm:t>
        <a:bodyPr/>
        <a:lstStyle/>
        <a:p>
          <a:r>
            <a:rPr lang="en-US"/>
            <a:t>5</a:t>
          </a:r>
        </a:p>
      </dgm:t>
    </dgm:pt>
    <dgm:pt modelId="{D4154AA5-ED0F-4654-B629-72D6400E9A66}">
      <dgm:prSet/>
      <dgm:spPr/>
      <dgm:t>
        <a:bodyPr/>
        <a:lstStyle/>
        <a:p>
          <a:r>
            <a:rPr lang="tr-TR" b="0" i="0"/>
            <a:t>Silah taşımaya veya silahlı görev yapmaya hukuki bir engeli bulunmamak.</a:t>
          </a:r>
          <a:endParaRPr lang="en-US"/>
        </a:p>
      </dgm:t>
    </dgm:pt>
    <dgm:pt modelId="{51F50917-F438-4814-ADF6-8A581900D6BD}" type="parTrans" cxnId="{ABE8E1E8-410E-4382-97A2-D3F9649C6018}">
      <dgm:prSet/>
      <dgm:spPr/>
      <dgm:t>
        <a:bodyPr/>
        <a:lstStyle/>
        <a:p>
          <a:endParaRPr lang="en-US"/>
        </a:p>
      </dgm:t>
    </dgm:pt>
    <dgm:pt modelId="{56A60342-8EE7-4E3A-BD80-1E2E884E2494}" type="sibTrans" cxnId="{ABE8E1E8-410E-4382-97A2-D3F9649C6018}">
      <dgm:prSet phldrT="6" phldr="0"/>
      <dgm:spPr/>
      <dgm:t>
        <a:bodyPr/>
        <a:lstStyle/>
        <a:p>
          <a:endParaRPr lang="en-US"/>
        </a:p>
      </dgm:t>
    </dgm:pt>
    <dgm:pt modelId="{A2CFCA4C-D371-4B49-A404-2C3C8A198C6D}" type="pres">
      <dgm:prSet presAssocID="{50E71451-B7D8-43A0-826C-A19C3984109D}" presName="Name0" presStyleCnt="0">
        <dgm:presLayoutVars>
          <dgm:dir/>
          <dgm:resizeHandles val="exact"/>
        </dgm:presLayoutVars>
      </dgm:prSet>
      <dgm:spPr/>
    </dgm:pt>
    <dgm:pt modelId="{39641B25-97E3-4EB2-B4F6-034021CDB8F0}" type="pres">
      <dgm:prSet presAssocID="{7E08BEED-08A3-4402-9696-58D7484A386E}" presName="node" presStyleLbl="node1" presStyleIdx="0" presStyleCnt="6">
        <dgm:presLayoutVars>
          <dgm:bulletEnabled val="1"/>
        </dgm:presLayoutVars>
      </dgm:prSet>
      <dgm:spPr/>
    </dgm:pt>
    <dgm:pt modelId="{6CA8DC88-AAA6-4C7B-B950-D13675F964E6}" type="pres">
      <dgm:prSet presAssocID="{A6AA0D96-2377-4026-9EEB-18AA8304767C}" presName="sibTrans" presStyleLbl="sibTrans1D1" presStyleIdx="0" presStyleCnt="5"/>
      <dgm:spPr/>
    </dgm:pt>
    <dgm:pt modelId="{2A92DCC1-C7D7-4025-9B6E-309998B33ADF}" type="pres">
      <dgm:prSet presAssocID="{A6AA0D96-2377-4026-9EEB-18AA8304767C}" presName="connectorText" presStyleLbl="sibTrans1D1" presStyleIdx="0" presStyleCnt="5"/>
      <dgm:spPr/>
    </dgm:pt>
    <dgm:pt modelId="{FAE2D7C1-16C7-4DED-9BF3-C9778601A876}" type="pres">
      <dgm:prSet presAssocID="{8B8C307D-86D9-431F-975F-64DB7BD1917F}" presName="node" presStyleLbl="node1" presStyleIdx="1" presStyleCnt="6">
        <dgm:presLayoutVars>
          <dgm:bulletEnabled val="1"/>
        </dgm:presLayoutVars>
      </dgm:prSet>
      <dgm:spPr/>
    </dgm:pt>
    <dgm:pt modelId="{F1D758EC-0EA0-40D8-A1D5-5A299994BAB7}" type="pres">
      <dgm:prSet presAssocID="{6ED0F313-562D-4BE3-9CD8-F09471AC9D3C}" presName="sibTrans" presStyleLbl="sibTrans1D1" presStyleIdx="1" presStyleCnt="5"/>
      <dgm:spPr/>
    </dgm:pt>
    <dgm:pt modelId="{892DFCAB-F4B2-4175-B87F-3762AE32BAA6}" type="pres">
      <dgm:prSet presAssocID="{6ED0F313-562D-4BE3-9CD8-F09471AC9D3C}" presName="connectorText" presStyleLbl="sibTrans1D1" presStyleIdx="1" presStyleCnt="5"/>
      <dgm:spPr/>
    </dgm:pt>
    <dgm:pt modelId="{FF52FDA3-A4B9-4C18-B643-E4ADCB7C4D40}" type="pres">
      <dgm:prSet presAssocID="{DEF59DCA-0102-40A1-AA10-A267E678306A}" presName="node" presStyleLbl="node1" presStyleIdx="2" presStyleCnt="6">
        <dgm:presLayoutVars>
          <dgm:bulletEnabled val="1"/>
        </dgm:presLayoutVars>
      </dgm:prSet>
      <dgm:spPr/>
    </dgm:pt>
    <dgm:pt modelId="{636AC801-C921-4E8A-B1F9-DA1136DD9BA5}" type="pres">
      <dgm:prSet presAssocID="{77483F75-5BA2-44E9-9DD6-2678F089F52D}" presName="sibTrans" presStyleLbl="sibTrans1D1" presStyleIdx="2" presStyleCnt="5"/>
      <dgm:spPr/>
    </dgm:pt>
    <dgm:pt modelId="{E5D397CB-056A-4911-847A-E93B02F41799}" type="pres">
      <dgm:prSet presAssocID="{77483F75-5BA2-44E9-9DD6-2678F089F52D}" presName="connectorText" presStyleLbl="sibTrans1D1" presStyleIdx="2" presStyleCnt="5"/>
      <dgm:spPr/>
    </dgm:pt>
    <dgm:pt modelId="{B50778A7-673F-4DF1-A958-3E43F67F2F0F}" type="pres">
      <dgm:prSet presAssocID="{017C3CDB-8948-4748-B06A-273DC094B094}" presName="node" presStyleLbl="node1" presStyleIdx="3" presStyleCnt="6">
        <dgm:presLayoutVars>
          <dgm:bulletEnabled val="1"/>
        </dgm:presLayoutVars>
      </dgm:prSet>
      <dgm:spPr/>
    </dgm:pt>
    <dgm:pt modelId="{4C1E8EA5-5B42-47AF-933B-E66D59A62F5D}" type="pres">
      <dgm:prSet presAssocID="{62C3EBB4-633E-4FB7-9741-BDEF7C3467A6}" presName="sibTrans" presStyleLbl="sibTrans1D1" presStyleIdx="3" presStyleCnt="5"/>
      <dgm:spPr/>
    </dgm:pt>
    <dgm:pt modelId="{8A8C0F4F-6ED8-49EC-9DE5-7B5B177C8CAD}" type="pres">
      <dgm:prSet presAssocID="{62C3EBB4-633E-4FB7-9741-BDEF7C3467A6}" presName="connectorText" presStyleLbl="sibTrans1D1" presStyleIdx="3" presStyleCnt="5"/>
      <dgm:spPr/>
    </dgm:pt>
    <dgm:pt modelId="{1504FECB-4BB7-4E89-862D-CA7984E844C1}" type="pres">
      <dgm:prSet presAssocID="{7917DE43-D4E5-4FEB-92F1-88DC87761E5E}" presName="node" presStyleLbl="node1" presStyleIdx="4" presStyleCnt="6">
        <dgm:presLayoutVars>
          <dgm:bulletEnabled val="1"/>
        </dgm:presLayoutVars>
      </dgm:prSet>
      <dgm:spPr/>
    </dgm:pt>
    <dgm:pt modelId="{B96B90BC-8087-4AAA-83FA-2163CB24C236}" type="pres">
      <dgm:prSet presAssocID="{7E5C74CD-57F1-4AA4-9635-69EC713A5834}" presName="sibTrans" presStyleLbl="sibTrans1D1" presStyleIdx="4" presStyleCnt="5"/>
      <dgm:spPr/>
    </dgm:pt>
    <dgm:pt modelId="{7570631C-F313-49D5-B39D-B5DA6CFA3C90}" type="pres">
      <dgm:prSet presAssocID="{7E5C74CD-57F1-4AA4-9635-69EC713A5834}" presName="connectorText" presStyleLbl="sibTrans1D1" presStyleIdx="4" presStyleCnt="5"/>
      <dgm:spPr/>
    </dgm:pt>
    <dgm:pt modelId="{43060782-8F9A-4755-9C75-CB7AFEABA0F5}" type="pres">
      <dgm:prSet presAssocID="{D4154AA5-ED0F-4654-B629-72D6400E9A66}" presName="node" presStyleLbl="node1" presStyleIdx="5" presStyleCnt="6">
        <dgm:presLayoutVars>
          <dgm:bulletEnabled val="1"/>
        </dgm:presLayoutVars>
      </dgm:prSet>
      <dgm:spPr/>
    </dgm:pt>
  </dgm:ptLst>
  <dgm:cxnLst>
    <dgm:cxn modelId="{5D3D9E02-6F33-44E4-BD71-F643D53E330B}" type="presOf" srcId="{77483F75-5BA2-44E9-9DD6-2678F089F52D}" destId="{E5D397CB-056A-4911-847A-E93B02F41799}" srcOrd="1" destOrd="0" presId="urn:microsoft.com/office/officeart/2016/7/layout/RepeatingBendingProcessNew"/>
    <dgm:cxn modelId="{45516515-6219-4AA5-B67E-23D1E6A56027}" type="presOf" srcId="{7E08BEED-08A3-4402-9696-58D7484A386E}" destId="{39641B25-97E3-4EB2-B4F6-034021CDB8F0}" srcOrd="0" destOrd="0" presId="urn:microsoft.com/office/officeart/2016/7/layout/RepeatingBendingProcessNew"/>
    <dgm:cxn modelId="{F7B55E18-C205-4C22-9FD7-CB0AF5DB9434}" type="presOf" srcId="{7E5C74CD-57F1-4AA4-9635-69EC713A5834}" destId="{B96B90BC-8087-4AAA-83FA-2163CB24C236}" srcOrd="0" destOrd="0" presId="urn:microsoft.com/office/officeart/2016/7/layout/RepeatingBendingProcessNew"/>
    <dgm:cxn modelId="{8A7EF939-8A3C-4670-8958-347A1E4D0577}" type="presOf" srcId="{7917DE43-D4E5-4FEB-92F1-88DC87761E5E}" destId="{1504FECB-4BB7-4E89-862D-CA7984E844C1}" srcOrd="0" destOrd="0" presId="urn:microsoft.com/office/officeart/2016/7/layout/RepeatingBendingProcessNew"/>
    <dgm:cxn modelId="{A053413E-4A34-4A46-BD96-B43F84E12DB1}" type="presOf" srcId="{6ED0F313-562D-4BE3-9CD8-F09471AC9D3C}" destId="{F1D758EC-0EA0-40D8-A1D5-5A299994BAB7}" srcOrd="0" destOrd="0" presId="urn:microsoft.com/office/officeart/2016/7/layout/RepeatingBendingProcessNew"/>
    <dgm:cxn modelId="{7FD33340-F67D-4739-9E84-B1271253DB88}" type="presOf" srcId="{017C3CDB-8948-4748-B06A-273DC094B094}" destId="{B50778A7-673F-4DF1-A958-3E43F67F2F0F}" srcOrd="0" destOrd="0" presId="urn:microsoft.com/office/officeart/2016/7/layout/RepeatingBendingProcessNew"/>
    <dgm:cxn modelId="{CEF85D5E-04AD-4B3E-B28D-19EFC19639DB}" type="presOf" srcId="{62C3EBB4-633E-4FB7-9741-BDEF7C3467A6}" destId="{4C1E8EA5-5B42-47AF-933B-E66D59A62F5D}" srcOrd="0" destOrd="0" presId="urn:microsoft.com/office/officeart/2016/7/layout/RepeatingBendingProcessNew"/>
    <dgm:cxn modelId="{090FC15F-8939-4AF6-889A-AF396DE22301}" type="presOf" srcId="{A6AA0D96-2377-4026-9EEB-18AA8304767C}" destId="{6CA8DC88-AAA6-4C7B-B950-D13675F964E6}" srcOrd="0" destOrd="0" presId="urn:microsoft.com/office/officeart/2016/7/layout/RepeatingBendingProcessNew"/>
    <dgm:cxn modelId="{566ACB4A-05A8-437A-8D89-85831543174C}" type="presOf" srcId="{62C3EBB4-633E-4FB7-9741-BDEF7C3467A6}" destId="{8A8C0F4F-6ED8-49EC-9DE5-7B5B177C8CAD}" srcOrd="1" destOrd="0" presId="urn:microsoft.com/office/officeart/2016/7/layout/RepeatingBendingProcessNew"/>
    <dgm:cxn modelId="{98072C6E-92A8-41C5-BF8A-735A3ABDB9BD}" type="presOf" srcId="{6ED0F313-562D-4BE3-9CD8-F09471AC9D3C}" destId="{892DFCAB-F4B2-4175-B87F-3762AE32BAA6}" srcOrd="1" destOrd="0" presId="urn:microsoft.com/office/officeart/2016/7/layout/RepeatingBendingProcessNew"/>
    <dgm:cxn modelId="{0C4B156F-CA36-4342-A32C-32B5D1DB9855}" type="presOf" srcId="{77483F75-5BA2-44E9-9DD6-2678F089F52D}" destId="{636AC801-C921-4E8A-B1F9-DA1136DD9BA5}" srcOrd="0" destOrd="0" presId="urn:microsoft.com/office/officeart/2016/7/layout/RepeatingBendingProcessNew"/>
    <dgm:cxn modelId="{7D52AE53-7465-4B47-8BE9-F7E38D94FEAB}" type="presOf" srcId="{8B8C307D-86D9-431F-975F-64DB7BD1917F}" destId="{FAE2D7C1-16C7-4DED-9BF3-C9778601A876}" srcOrd="0" destOrd="0" presId="urn:microsoft.com/office/officeart/2016/7/layout/RepeatingBendingProcessNew"/>
    <dgm:cxn modelId="{592BC582-397E-467F-84FC-A80BA3CC9E4B}" type="presOf" srcId="{A6AA0D96-2377-4026-9EEB-18AA8304767C}" destId="{2A92DCC1-C7D7-4025-9B6E-309998B33ADF}" srcOrd="1" destOrd="0" presId="urn:microsoft.com/office/officeart/2016/7/layout/RepeatingBendingProcessNew"/>
    <dgm:cxn modelId="{0A030983-FC08-4319-8EA8-18F5B138875F}" srcId="{50E71451-B7D8-43A0-826C-A19C3984109D}" destId="{017C3CDB-8948-4748-B06A-273DC094B094}" srcOrd="3" destOrd="0" parTransId="{F7547740-2749-474D-BB9E-41D47AA0A7E1}" sibTransId="{62C3EBB4-633E-4FB7-9741-BDEF7C3467A6}"/>
    <dgm:cxn modelId="{CDBE8886-32A1-4105-9FEC-6D09A551F136}" srcId="{50E71451-B7D8-43A0-826C-A19C3984109D}" destId="{DEF59DCA-0102-40A1-AA10-A267E678306A}" srcOrd="2" destOrd="0" parTransId="{44847740-5ED0-4B9C-98F4-F24D11345845}" sibTransId="{77483F75-5BA2-44E9-9DD6-2678F089F52D}"/>
    <dgm:cxn modelId="{9E15368A-F44C-45BB-982A-6116FB241B7B}" type="presOf" srcId="{7E5C74CD-57F1-4AA4-9635-69EC713A5834}" destId="{7570631C-F313-49D5-B39D-B5DA6CFA3C90}" srcOrd="1" destOrd="0" presId="urn:microsoft.com/office/officeart/2016/7/layout/RepeatingBendingProcessNew"/>
    <dgm:cxn modelId="{3C06EA92-CF20-43C0-A496-2E2ADF0DF0BB}" srcId="{50E71451-B7D8-43A0-826C-A19C3984109D}" destId="{8B8C307D-86D9-431F-975F-64DB7BD1917F}" srcOrd="1" destOrd="0" parTransId="{16A29F28-6198-4509-AA5F-C152EB44223B}" sibTransId="{6ED0F313-562D-4BE3-9CD8-F09471AC9D3C}"/>
    <dgm:cxn modelId="{C25123A0-F95A-4D51-8318-0404810B83B1}" type="presOf" srcId="{50E71451-B7D8-43A0-826C-A19C3984109D}" destId="{A2CFCA4C-D371-4B49-A404-2C3C8A198C6D}" srcOrd="0" destOrd="0" presId="urn:microsoft.com/office/officeart/2016/7/layout/RepeatingBendingProcessNew"/>
    <dgm:cxn modelId="{8300DFC2-6EE5-49AE-9959-061F9B994017}" type="presOf" srcId="{D4154AA5-ED0F-4654-B629-72D6400E9A66}" destId="{43060782-8F9A-4755-9C75-CB7AFEABA0F5}" srcOrd="0" destOrd="0" presId="urn:microsoft.com/office/officeart/2016/7/layout/RepeatingBendingProcessNew"/>
    <dgm:cxn modelId="{96FB0AD3-6A55-4FE6-A160-684D91C40CBC}" type="presOf" srcId="{DEF59DCA-0102-40A1-AA10-A267E678306A}" destId="{FF52FDA3-A4B9-4C18-B643-E4ADCB7C4D40}" srcOrd="0" destOrd="0" presId="urn:microsoft.com/office/officeart/2016/7/layout/RepeatingBendingProcessNew"/>
    <dgm:cxn modelId="{ABE8E1E8-410E-4382-97A2-D3F9649C6018}" srcId="{50E71451-B7D8-43A0-826C-A19C3984109D}" destId="{D4154AA5-ED0F-4654-B629-72D6400E9A66}" srcOrd="5" destOrd="0" parTransId="{51F50917-F438-4814-ADF6-8A581900D6BD}" sibTransId="{56A60342-8EE7-4E3A-BD80-1E2E884E2494}"/>
    <dgm:cxn modelId="{8FA104F6-D36F-4693-BA96-76E218020211}" srcId="{50E71451-B7D8-43A0-826C-A19C3984109D}" destId="{7917DE43-D4E5-4FEB-92F1-88DC87761E5E}" srcOrd="4" destOrd="0" parTransId="{5E590B4E-FDC7-4993-AA36-619E23650E00}" sibTransId="{7E5C74CD-57F1-4AA4-9635-69EC713A5834}"/>
    <dgm:cxn modelId="{9F7980F6-983B-41EE-A49E-F86C1BC9E9AB}" srcId="{50E71451-B7D8-43A0-826C-A19C3984109D}" destId="{7E08BEED-08A3-4402-9696-58D7484A386E}" srcOrd="0" destOrd="0" parTransId="{054C2789-AEE7-45D9-B990-FECBE0353848}" sibTransId="{A6AA0D96-2377-4026-9EEB-18AA8304767C}"/>
    <dgm:cxn modelId="{D7BC4BF4-5352-4AD7-B8EA-73E214CADB22}" type="presParOf" srcId="{A2CFCA4C-D371-4B49-A404-2C3C8A198C6D}" destId="{39641B25-97E3-4EB2-B4F6-034021CDB8F0}" srcOrd="0" destOrd="0" presId="urn:microsoft.com/office/officeart/2016/7/layout/RepeatingBendingProcessNew"/>
    <dgm:cxn modelId="{5A945D08-B7C6-48FA-9405-98375F4AC839}" type="presParOf" srcId="{A2CFCA4C-D371-4B49-A404-2C3C8A198C6D}" destId="{6CA8DC88-AAA6-4C7B-B950-D13675F964E6}" srcOrd="1" destOrd="0" presId="urn:microsoft.com/office/officeart/2016/7/layout/RepeatingBendingProcessNew"/>
    <dgm:cxn modelId="{F3BBEB62-D7C0-4C21-949B-D015F7F7096D}" type="presParOf" srcId="{6CA8DC88-AAA6-4C7B-B950-D13675F964E6}" destId="{2A92DCC1-C7D7-4025-9B6E-309998B33ADF}" srcOrd="0" destOrd="0" presId="urn:microsoft.com/office/officeart/2016/7/layout/RepeatingBendingProcessNew"/>
    <dgm:cxn modelId="{936A72B9-64F9-4E58-BED0-961053FA4C06}" type="presParOf" srcId="{A2CFCA4C-D371-4B49-A404-2C3C8A198C6D}" destId="{FAE2D7C1-16C7-4DED-9BF3-C9778601A876}" srcOrd="2" destOrd="0" presId="urn:microsoft.com/office/officeart/2016/7/layout/RepeatingBendingProcessNew"/>
    <dgm:cxn modelId="{B901761A-DE99-4E6A-B580-95011D5392FA}" type="presParOf" srcId="{A2CFCA4C-D371-4B49-A404-2C3C8A198C6D}" destId="{F1D758EC-0EA0-40D8-A1D5-5A299994BAB7}" srcOrd="3" destOrd="0" presId="urn:microsoft.com/office/officeart/2016/7/layout/RepeatingBendingProcessNew"/>
    <dgm:cxn modelId="{3C3A43DE-7D86-40D8-9E84-010F50A85251}" type="presParOf" srcId="{F1D758EC-0EA0-40D8-A1D5-5A299994BAB7}" destId="{892DFCAB-F4B2-4175-B87F-3762AE32BAA6}" srcOrd="0" destOrd="0" presId="urn:microsoft.com/office/officeart/2016/7/layout/RepeatingBendingProcessNew"/>
    <dgm:cxn modelId="{283196BA-3A6B-4386-9514-0DB3DF82CC2A}" type="presParOf" srcId="{A2CFCA4C-D371-4B49-A404-2C3C8A198C6D}" destId="{FF52FDA3-A4B9-4C18-B643-E4ADCB7C4D40}" srcOrd="4" destOrd="0" presId="urn:microsoft.com/office/officeart/2016/7/layout/RepeatingBendingProcessNew"/>
    <dgm:cxn modelId="{6D720E79-7663-4DBF-8960-976B4C41C2C8}" type="presParOf" srcId="{A2CFCA4C-D371-4B49-A404-2C3C8A198C6D}" destId="{636AC801-C921-4E8A-B1F9-DA1136DD9BA5}" srcOrd="5" destOrd="0" presId="urn:microsoft.com/office/officeart/2016/7/layout/RepeatingBendingProcessNew"/>
    <dgm:cxn modelId="{3AADA08F-8C7C-4487-9C06-314669485BB0}" type="presParOf" srcId="{636AC801-C921-4E8A-B1F9-DA1136DD9BA5}" destId="{E5D397CB-056A-4911-847A-E93B02F41799}" srcOrd="0" destOrd="0" presId="urn:microsoft.com/office/officeart/2016/7/layout/RepeatingBendingProcessNew"/>
    <dgm:cxn modelId="{D1C8D744-476B-4B1D-B9F7-D2806982566D}" type="presParOf" srcId="{A2CFCA4C-D371-4B49-A404-2C3C8A198C6D}" destId="{B50778A7-673F-4DF1-A958-3E43F67F2F0F}" srcOrd="6" destOrd="0" presId="urn:microsoft.com/office/officeart/2016/7/layout/RepeatingBendingProcessNew"/>
    <dgm:cxn modelId="{367F9A1D-A1FB-4C0A-8963-0361923FC2C6}" type="presParOf" srcId="{A2CFCA4C-D371-4B49-A404-2C3C8A198C6D}" destId="{4C1E8EA5-5B42-47AF-933B-E66D59A62F5D}" srcOrd="7" destOrd="0" presId="urn:microsoft.com/office/officeart/2016/7/layout/RepeatingBendingProcessNew"/>
    <dgm:cxn modelId="{AF15877F-D277-4A29-95F9-453B74E74959}" type="presParOf" srcId="{4C1E8EA5-5B42-47AF-933B-E66D59A62F5D}" destId="{8A8C0F4F-6ED8-49EC-9DE5-7B5B177C8CAD}" srcOrd="0" destOrd="0" presId="urn:microsoft.com/office/officeart/2016/7/layout/RepeatingBendingProcessNew"/>
    <dgm:cxn modelId="{95E3E4C1-79AA-4717-A286-61FFE0EB752F}" type="presParOf" srcId="{A2CFCA4C-D371-4B49-A404-2C3C8A198C6D}" destId="{1504FECB-4BB7-4E89-862D-CA7984E844C1}" srcOrd="8" destOrd="0" presId="urn:microsoft.com/office/officeart/2016/7/layout/RepeatingBendingProcessNew"/>
    <dgm:cxn modelId="{6929524E-5746-4008-BDA8-01D811EA99CA}" type="presParOf" srcId="{A2CFCA4C-D371-4B49-A404-2C3C8A198C6D}" destId="{B96B90BC-8087-4AAA-83FA-2163CB24C236}" srcOrd="9" destOrd="0" presId="urn:microsoft.com/office/officeart/2016/7/layout/RepeatingBendingProcessNew"/>
    <dgm:cxn modelId="{8027EC80-4A66-4AA4-A137-D3FB8CA86052}" type="presParOf" srcId="{B96B90BC-8087-4AAA-83FA-2163CB24C236}" destId="{7570631C-F313-49D5-B39D-B5DA6CFA3C90}" srcOrd="0" destOrd="0" presId="urn:microsoft.com/office/officeart/2016/7/layout/RepeatingBendingProcessNew"/>
    <dgm:cxn modelId="{CD10BD40-DD94-4319-B301-5FA2B8DD7187}" type="presParOf" srcId="{A2CFCA4C-D371-4B49-A404-2C3C8A198C6D}" destId="{43060782-8F9A-4755-9C75-CB7AFEABA0F5}"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5A2960-7E94-4821-98FE-23D6302E1DF3}">
      <dsp:nvSpPr>
        <dsp:cNvPr id="0" name=""/>
        <dsp:cNvSpPr/>
      </dsp:nvSpPr>
      <dsp:spPr>
        <a:xfrm>
          <a:off x="0" y="321584"/>
          <a:ext cx="6070207" cy="1755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tr-TR" sz="2500" b="0" i="0" kern="1200"/>
            <a:t>Polis Meslek Yüksekokulları(PMYO),  iki yıllık eğitim-öğretim süreci sonunda öğrencilerini polis memuru olarak yetiştiren Polis Akademisi kurumlarıdır. </a:t>
          </a:r>
          <a:endParaRPr lang="en-US" sz="2500" kern="1200"/>
        </a:p>
      </dsp:txBody>
      <dsp:txXfrm>
        <a:off x="85672" y="407256"/>
        <a:ext cx="5898863" cy="1583656"/>
      </dsp:txXfrm>
    </dsp:sp>
    <dsp:sp modelId="{E6143F02-A0F6-4F3C-B371-AA42EEA2A88D}">
      <dsp:nvSpPr>
        <dsp:cNvPr id="0" name=""/>
        <dsp:cNvSpPr/>
      </dsp:nvSpPr>
      <dsp:spPr>
        <a:xfrm>
          <a:off x="0" y="2148585"/>
          <a:ext cx="6070207" cy="1755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tr-TR" sz="2500" b="0" i="0" kern="1200" dirty="0"/>
            <a:t>PMYO okullarından mezun olduğunuzda </a:t>
          </a:r>
          <a:r>
            <a:rPr lang="tr-TR" sz="2500" b="0" i="0" kern="1200" dirty="0" err="1"/>
            <a:t>önlisans</a:t>
          </a:r>
          <a:r>
            <a:rPr lang="tr-TR" sz="2500" b="0" i="0" kern="1200" dirty="0"/>
            <a:t> mezunu olmuş olursunuz.</a:t>
          </a:r>
          <a:endParaRPr lang="en-US" sz="2500" kern="1200" dirty="0"/>
        </a:p>
      </dsp:txBody>
      <dsp:txXfrm>
        <a:off x="85672" y="2234257"/>
        <a:ext cx="5898863" cy="15836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A404C-CC64-4679-A061-54D748433B66}">
      <dsp:nvSpPr>
        <dsp:cNvPr id="0" name=""/>
        <dsp:cNvSpPr/>
      </dsp:nvSpPr>
      <dsp:spPr>
        <a:xfrm>
          <a:off x="0" y="2786"/>
          <a:ext cx="615183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8630EC-06DF-4ACA-AF32-187B00459EE8}">
      <dsp:nvSpPr>
        <dsp:cNvPr id="0" name=""/>
        <dsp:cNvSpPr/>
      </dsp:nvSpPr>
      <dsp:spPr>
        <a:xfrm>
          <a:off x="0" y="2786"/>
          <a:ext cx="6151830" cy="190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tr-TR" sz="2500" kern="1200"/>
            <a:t>TYT (TEMEL YETERLİLİK TESTİ) SINAV PUANI İLE BAŞVURU YAPILIR.</a:t>
          </a:r>
          <a:endParaRPr lang="en-US" sz="2500" kern="1200"/>
        </a:p>
      </dsp:txBody>
      <dsp:txXfrm>
        <a:off x="0" y="2786"/>
        <a:ext cx="6151830" cy="1900628"/>
      </dsp:txXfrm>
    </dsp:sp>
    <dsp:sp modelId="{D1D7EF8D-2E98-41A0-A8CE-A220A8547E2B}">
      <dsp:nvSpPr>
        <dsp:cNvPr id="0" name=""/>
        <dsp:cNvSpPr/>
      </dsp:nvSpPr>
      <dsp:spPr>
        <a:xfrm>
          <a:off x="0" y="1903414"/>
          <a:ext cx="6151830" cy="0"/>
        </a:xfrm>
        <a:prstGeom prst="line">
          <a:avLst/>
        </a:prstGeom>
        <a:solidFill>
          <a:schemeClr val="accent2">
            <a:hueOff val="1500338"/>
            <a:satOff val="-5037"/>
            <a:lumOff val="-6568"/>
            <a:alphaOff val="0"/>
          </a:schemeClr>
        </a:solidFill>
        <a:ln w="12700" cap="flat" cmpd="sng" algn="ctr">
          <a:solidFill>
            <a:schemeClr val="accent2">
              <a:hueOff val="1500338"/>
              <a:satOff val="-5037"/>
              <a:lumOff val="-656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3473D3-656C-4B30-9E98-D43B69A83B79}">
      <dsp:nvSpPr>
        <dsp:cNvPr id="0" name=""/>
        <dsp:cNvSpPr/>
      </dsp:nvSpPr>
      <dsp:spPr>
        <a:xfrm>
          <a:off x="0" y="1903414"/>
          <a:ext cx="6151830" cy="190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tr-TR" sz="2500" b="0" i="0" kern="1200"/>
            <a:t>İlk başvurular internet üzerinden olmaktadır.</a:t>
          </a:r>
          <a:endParaRPr lang="en-US" sz="2500" kern="1200"/>
        </a:p>
      </dsp:txBody>
      <dsp:txXfrm>
        <a:off x="0" y="1903414"/>
        <a:ext cx="6151830" cy="1900628"/>
      </dsp:txXfrm>
    </dsp:sp>
    <dsp:sp modelId="{07F4B71D-003B-474B-98DD-B27FD16C679D}">
      <dsp:nvSpPr>
        <dsp:cNvPr id="0" name=""/>
        <dsp:cNvSpPr/>
      </dsp:nvSpPr>
      <dsp:spPr>
        <a:xfrm>
          <a:off x="0" y="3804043"/>
          <a:ext cx="6151830" cy="0"/>
        </a:xfrm>
        <a:prstGeom prst="line">
          <a:avLst/>
        </a:prstGeom>
        <a:solidFill>
          <a:schemeClr val="accent2">
            <a:hueOff val="3000675"/>
            <a:satOff val="-10073"/>
            <a:lumOff val="-13136"/>
            <a:alphaOff val="0"/>
          </a:schemeClr>
        </a:solidFill>
        <a:ln w="12700" cap="flat" cmpd="sng" algn="ctr">
          <a:solidFill>
            <a:schemeClr val="accent2">
              <a:hueOff val="3000675"/>
              <a:satOff val="-10073"/>
              <a:lumOff val="-1313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D46335-9266-4554-8DE0-5EC0D6DE847C}">
      <dsp:nvSpPr>
        <dsp:cNvPr id="0" name=""/>
        <dsp:cNvSpPr/>
      </dsp:nvSpPr>
      <dsp:spPr>
        <a:xfrm>
          <a:off x="0" y="3804043"/>
          <a:ext cx="6151830" cy="190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tr-TR" sz="2500" b="0" i="0" kern="1200"/>
            <a:t>İnternet üzerinden başvuru yaptığınızda size mülakat tarihiniz o zaman verilecektir. Ve o tarihte size söylenen polis okulunda mülakata gireceksiniz.</a:t>
          </a:r>
          <a:endParaRPr lang="en-US" sz="2500" kern="1200"/>
        </a:p>
      </dsp:txBody>
      <dsp:txXfrm>
        <a:off x="0" y="3804043"/>
        <a:ext cx="6151830" cy="1900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6AB691-BA5B-45C7-A980-F27B79F51380}">
      <dsp:nvSpPr>
        <dsp:cNvPr id="0" name=""/>
        <dsp:cNvSpPr/>
      </dsp:nvSpPr>
      <dsp:spPr>
        <a:xfrm>
          <a:off x="98655" y="46773"/>
          <a:ext cx="2853110" cy="184180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b="0" i="0" kern="1200"/>
            <a:t>T.C. vatandaşı olmak,</a:t>
          </a:r>
          <a:endParaRPr lang="en-US" sz="1900" kern="1200"/>
        </a:p>
      </dsp:txBody>
      <dsp:txXfrm>
        <a:off x="98655" y="46773"/>
        <a:ext cx="2853110" cy="1841801"/>
      </dsp:txXfrm>
    </dsp:sp>
    <dsp:sp modelId="{CD87606A-CE3A-4F46-962B-BEA8B16BB7E7}">
      <dsp:nvSpPr>
        <dsp:cNvPr id="0" name=""/>
        <dsp:cNvSpPr/>
      </dsp:nvSpPr>
      <dsp:spPr>
        <a:xfrm>
          <a:off x="3273261" y="3188"/>
          <a:ext cx="2627613" cy="192897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b="0" i="0" kern="1200"/>
            <a:t>Lise ve dengi okul mezunu olmak veya Lise 4.sınıfta okuyor olmak,</a:t>
          </a:r>
          <a:endParaRPr lang="en-US" sz="1900" kern="1200"/>
        </a:p>
      </dsp:txBody>
      <dsp:txXfrm>
        <a:off x="3273261" y="3188"/>
        <a:ext cx="2627613" cy="1928972"/>
      </dsp:txXfrm>
    </dsp:sp>
    <dsp:sp modelId="{E07B9B72-3F55-4EAD-8CDE-33ACC948CE60}">
      <dsp:nvSpPr>
        <dsp:cNvPr id="0" name=""/>
        <dsp:cNvSpPr/>
      </dsp:nvSpPr>
      <dsp:spPr>
        <a:xfrm>
          <a:off x="6222370" y="3188"/>
          <a:ext cx="4819793" cy="192897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b="0" i="0" kern="1200" dirty="0"/>
            <a:t>Sınavın yapılacağı yıl ÖSYM tarafından yapılan üniversiteye geçiş sınavı olan TYT bölümünden Polis Akademisi tarafından açıklanacak taban puanı almış olma şartı vardır. </a:t>
          </a:r>
          <a:r>
            <a:rPr lang="tr-TR" sz="1900" b="1" i="0" u="sng" kern="1200" dirty="0"/>
            <a:t>Bu  ham puan 250 -280 arasında değişmektedir.</a:t>
          </a:r>
          <a:endParaRPr lang="en-US" sz="1900" b="1" u="sng" kern="1200" dirty="0"/>
        </a:p>
      </dsp:txBody>
      <dsp:txXfrm>
        <a:off x="6222370" y="3188"/>
        <a:ext cx="4819793" cy="1928972"/>
      </dsp:txXfrm>
    </dsp:sp>
    <dsp:sp modelId="{EBE63692-7378-4D3B-BCD7-FFBF38C1A677}">
      <dsp:nvSpPr>
        <dsp:cNvPr id="0" name=""/>
        <dsp:cNvSpPr/>
      </dsp:nvSpPr>
      <dsp:spPr>
        <a:xfrm>
          <a:off x="2861554" y="2253655"/>
          <a:ext cx="5417710" cy="192897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b="0" i="0" kern="1200" dirty="0"/>
            <a:t>18 yaşını tamamladıktan sonra yaptırılan yaş düzeltmelerinde düzeltmeden önceki yaş dikkate alınmak kaydıyla, sınavın yapıldığı yılın ekim ayının ilk günü itibarıyla 18 yaşını tamamlamış ve sınavın yapıldığı yılın 01 Ocak tarihi itibarıyla 26 yaşından gün almamış olmak,”</a:t>
          </a:r>
          <a:endParaRPr lang="en-US" sz="1900" kern="1200" dirty="0"/>
        </a:p>
      </dsp:txBody>
      <dsp:txXfrm>
        <a:off x="2861554" y="2253655"/>
        <a:ext cx="5417710" cy="19289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A8DC88-AAA6-4C7B-B950-D13675F964E6}">
      <dsp:nvSpPr>
        <dsp:cNvPr id="0" name=""/>
        <dsp:cNvSpPr/>
      </dsp:nvSpPr>
      <dsp:spPr>
        <a:xfrm>
          <a:off x="3727566" y="832052"/>
          <a:ext cx="641461" cy="91440"/>
        </a:xfrm>
        <a:custGeom>
          <a:avLst/>
          <a:gdLst/>
          <a:ahLst/>
          <a:cxnLst/>
          <a:rect l="0" t="0" r="0" b="0"/>
          <a:pathLst>
            <a:path>
              <a:moveTo>
                <a:pt x="0" y="45720"/>
              </a:moveTo>
              <a:lnTo>
                <a:pt x="263500" y="45719"/>
              </a:lnTo>
            </a:path>
            <a:path>
              <a:moveTo>
                <a:pt x="377960" y="45719"/>
              </a:moveTo>
              <a:lnTo>
                <a:pt x="641461"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r>
            <a:rPr lang="en-US" sz="1200" kern="1200"/>
            <a:t>1</a:t>
          </a:r>
        </a:p>
      </dsp:txBody>
      <dsp:txXfrm>
        <a:off x="3991067" y="793870"/>
        <a:ext cx="114460" cy="167805"/>
      </dsp:txXfrm>
    </dsp:sp>
    <dsp:sp modelId="{39641B25-97E3-4EB2-B4F6-034021CDB8F0}">
      <dsp:nvSpPr>
        <dsp:cNvPr id="0" name=""/>
        <dsp:cNvSpPr/>
      </dsp:nvSpPr>
      <dsp:spPr>
        <a:xfrm>
          <a:off x="807362" y="1171"/>
          <a:ext cx="2922004" cy="17532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181" tIns="150293" rIns="143181" bIns="150293" numCol="1" spcCol="1270" anchor="ctr" anchorCtr="0">
          <a:noAutofit/>
        </a:bodyPr>
        <a:lstStyle/>
        <a:p>
          <a:pPr marL="0" lvl="0" indent="0" algn="ctr" defTabSz="666750">
            <a:lnSpc>
              <a:spcPct val="90000"/>
            </a:lnSpc>
            <a:spcBef>
              <a:spcPct val="0"/>
            </a:spcBef>
            <a:spcAft>
              <a:spcPct val="35000"/>
            </a:spcAft>
            <a:buNone/>
          </a:pPr>
          <a:r>
            <a:rPr lang="tr-TR" sz="1500" b="0" i="0" kern="1200"/>
            <a:t>Bayanlar için 162 cm. erkekler için 167 cm. den kısa boylu olmamak, beden kitle endeksi, 18 (dahil ) ile 27 (dahil) arasında olmak,</a:t>
          </a:r>
          <a:endParaRPr lang="en-US" sz="1500" kern="1200"/>
        </a:p>
      </dsp:txBody>
      <dsp:txXfrm>
        <a:off x="807362" y="1171"/>
        <a:ext cx="2922004" cy="1753202"/>
      </dsp:txXfrm>
    </dsp:sp>
    <dsp:sp modelId="{F1D758EC-0EA0-40D8-A1D5-5A299994BAB7}">
      <dsp:nvSpPr>
        <dsp:cNvPr id="0" name=""/>
        <dsp:cNvSpPr/>
      </dsp:nvSpPr>
      <dsp:spPr>
        <a:xfrm>
          <a:off x="2268364" y="1752574"/>
          <a:ext cx="3594065" cy="641461"/>
        </a:xfrm>
        <a:custGeom>
          <a:avLst/>
          <a:gdLst/>
          <a:ahLst/>
          <a:cxnLst/>
          <a:rect l="0" t="0" r="0" b="0"/>
          <a:pathLst>
            <a:path>
              <a:moveTo>
                <a:pt x="3594065" y="0"/>
              </a:moveTo>
              <a:lnTo>
                <a:pt x="3594065" y="337830"/>
              </a:lnTo>
              <a:lnTo>
                <a:pt x="0" y="337830"/>
              </a:lnTo>
              <a:lnTo>
                <a:pt x="0" y="641461"/>
              </a:lnTo>
            </a:path>
          </a:pathLst>
        </a:custGeom>
        <a:noFill/>
        <a:ln w="6350" cap="flat" cmpd="sng" algn="ctr">
          <a:solidFill>
            <a:schemeClr val="accent2">
              <a:hueOff val="750169"/>
              <a:satOff val="-2518"/>
              <a:lumOff val="-328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r>
            <a:rPr lang="en-US" sz="1200" kern="1200"/>
            <a:t>2</a:t>
          </a:r>
        </a:p>
      </dsp:txBody>
      <dsp:txXfrm>
        <a:off x="3973988" y="1989402"/>
        <a:ext cx="182818" cy="167805"/>
      </dsp:txXfrm>
    </dsp:sp>
    <dsp:sp modelId="{FAE2D7C1-16C7-4DED-9BF3-C9778601A876}">
      <dsp:nvSpPr>
        <dsp:cNvPr id="0" name=""/>
        <dsp:cNvSpPr/>
      </dsp:nvSpPr>
      <dsp:spPr>
        <a:xfrm>
          <a:off x="4401428" y="1171"/>
          <a:ext cx="2922004" cy="1753202"/>
        </a:xfrm>
        <a:prstGeom prst="rect">
          <a:avLst/>
        </a:prstGeom>
        <a:solidFill>
          <a:schemeClr val="accent2">
            <a:hueOff val="600135"/>
            <a:satOff val="-2015"/>
            <a:lumOff val="-26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181" tIns="150293" rIns="143181" bIns="150293" numCol="1" spcCol="1270" anchor="ctr" anchorCtr="0">
          <a:noAutofit/>
        </a:bodyPr>
        <a:lstStyle/>
        <a:p>
          <a:pPr marL="0" lvl="0" indent="0" algn="ctr" defTabSz="666750">
            <a:lnSpc>
              <a:spcPct val="90000"/>
            </a:lnSpc>
            <a:spcBef>
              <a:spcPct val="0"/>
            </a:spcBef>
            <a:spcAft>
              <a:spcPct val="35000"/>
            </a:spcAft>
            <a:buNone/>
          </a:pPr>
          <a:r>
            <a:rPr lang="tr-TR" sz="1500" b="0" i="0" kern="1200" dirty="0"/>
            <a:t>Sağlık durumu yönünden, Sağlık Şartları Yönetmeliğinde belirlenen koşulları taşımak,</a:t>
          </a:r>
          <a:endParaRPr lang="en-US" sz="1500" kern="1200" dirty="0"/>
        </a:p>
      </dsp:txBody>
      <dsp:txXfrm>
        <a:off x="4401428" y="1171"/>
        <a:ext cx="2922004" cy="1753202"/>
      </dsp:txXfrm>
    </dsp:sp>
    <dsp:sp modelId="{636AC801-C921-4E8A-B1F9-DA1136DD9BA5}">
      <dsp:nvSpPr>
        <dsp:cNvPr id="0" name=""/>
        <dsp:cNvSpPr/>
      </dsp:nvSpPr>
      <dsp:spPr>
        <a:xfrm>
          <a:off x="3727566" y="3257316"/>
          <a:ext cx="641461" cy="91440"/>
        </a:xfrm>
        <a:custGeom>
          <a:avLst/>
          <a:gdLst/>
          <a:ahLst/>
          <a:cxnLst/>
          <a:rect l="0" t="0" r="0" b="0"/>
          <a:pathLst>
            <a:path>
              <a:moveTo>
                <a:pt x="0" y="45720"/>
              </a:moveTo>
              <a:lnTo>
                <a:pt x="263500" y="45719"/>
              </a:lnTo>
            </a:path>
            <a:path>
              <a:moveTo>
                <a:pt x="377960" y="45719"/>
              </a:moveTo>
              <a:lnTo>
                <a:pt x="641461" y="45720"/>
              </a:lnTo>
            </a:path>
          </a:pathLst>
        </a:custGeom>
        <a:noFill/>
        <a:ln w="6350" cap="flat" cmpd="sng" algn="ctr">
          <a:solidFill>
            <a:schemeClr val="accent2">
              <a:hueOff val="1500338"/>
              <a:satOff val="-5037"/>
              <a:lumOff val="-656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r>
            <a:rPr lang="en-US" sz="1200" kern="1200"/>
            <a:t>3</a:t>
          </a:r>
        </a:p>
      </dsp:txBody>
      <dsp:txXfrm>
        <a:off x="3991067" y="3219133"/>
        <a:ext cx="114460" cy="167805"/>
      </dsp:txXfrm>
    </dsp:sp>
    <dsp:sp modelId="{FF52FDA3-A4B9-4C18-B643-E4ADCB7C4D40}">
      <dsp:nvSpPr>
        <dsp:cNvPr id="0" name=""/>
        <dsp:cNvSpPr/>
      </dsp:nvSpPr>
      <dsp:spPr>
        <a:xfrm>
          <a:off x="807362" y="2426435"/>
          <a:ext cx="2922004" cy="1753202"/>
        </a:xfrm>
        <a:prstGeom prst="rect">
          <a:avLst/>
        </a:prstGeom>
        <a:solidFill>
          <a:schemeClr val="accent2">
            <a:hueOff val="1200270"/>
            <a:satOff val="-4029"/>
            <a:lumOff val="-52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181" tIns="150293" rIns="143181" bIns="150293" numCol="1" spcCol="1270" anchor="ctr" anchorCtr="0">
          <a:noAutofit/>
        </a:bodyPr>
        <a:lstStyle/>
        <a:p>
          <a:pPr marL="0" lvl="0" indent="0" algn="ctr" defTabSz="666750">
            <a:lnSpc>
              <a:spcPct val="90000"/>
            </a:lnSpc>
            <a:spcBef>
              <a:spcPct val="0"/>
            </a:spcBef>
            <a:spcAft>
              <a:spcPct val="35000"/>
            </a:spcAft>
            <a:buNone/>
          </a:pPr>
          <a:r>
            <a:rPr lang="tr-TR" sz="1500" b="0" i="0" kern="1200" dirty="0"/>
            <a:t>Kasten işlenen bir suçtan dolayı hükmün açıklanmasının geri bırakılmasına karar verilmiş olsa dahi bir yıl veya daha fazla süreyle hapis cezasına mahkûm olmamak,</a:t>
          </a:r>
          <a:endParaRPr lang="en-US" sz="1500" kern="1200" dirty="0"/>
        </a:p>
      </dsp:txBody>
      <dsp:txXfrm>
        <a:off x="807362" y="2426435"/>
        <a:ext cx="2922004" cy="1753202"/>
      </dsp:txXfrm>
    </dsp:sp>
    <dsp:sp modelId="{4C1E8EA5-5B42-47AF-933B-E66D59A62F5D}">
      <dsp:nvSpPr>
        <dsp:cNvPr id="0" name=""/>
        <dsp:cNvSpPr/>
      </dsp:nvSpPr>
      <dsp:spPr>
        <a:xfrm>
          <a:off x="2268364" y="4177837"/>
          <a:ext cx="3594065" cy="641461"/>
        </a:xfrm>
        <a:custGeom>
          <a:avLst/>
          <a:gdLst/>
          <a:ahLst/>
          <a:cxnLst/>
          <a:rect l="0" t="0" r="0" b="0"/>
          <a:pathLst>
            <a:path>
              <a:moveTo>
                <a:pt x="3594065" y="0"/>
              </a:moveTo>
              <a:lnTo>
                <a:pt x="3594065" y="337830"/>
              </a:lnTo>
              <a:lnTo>
                <a:pt x="0" y="337830"/>
              </a:lnTo>
              <a:lnTo>
                <a:pt x="0" y="641461"/>
              </a:lnTo>
            </a:path>
          </a:pathLst>
        </a:custGeom>
        <a:noFill/>
        <a:ln w="6350" cap="flat" cmpd="sng" algn="ctr">
          <a:solidFill>
            <a:schemeClr val="accent2">
              <a:hueOff val="2250506"/>
              <a:satOff val="-7555"/>
              <a:lumOff val="-985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r>
            <a:rPr lang="en-US" sz="1200" kern="1200"/>
            <a:t>4</a:t>
          </a:r>
        </a:p>
      </dsp:txBody>
      <dsp:txXfrm>
        <a:off x="3973988" y="4414665"/>
        <a:ext cx="182818" cy="167805"/>
      </dsp:txXfrm>
    </dsp:sp>
    <dsp:sp modelId="{B50778A7-673F-4DF1-A958-3E43F67F2F0F}">
      <dsp:nvSpPr>
        <dsp:cNvPr id="0" name=""/>
        <dsp:cNvSpPr/>
      </dsp:nvSpPr>
      <dsp:spPr>
        <a:xfrm>
          <a:off x="4401428" y="2426435"/>
          <a:ext cx="2922004" cy="1753202"/>
        </a:xfrm>
        <a:prstGeom prst="rect">
          <a:avLst/>
        </a:prstGeom>
        <a:solidFill>
          <a:schemeClr val="accent2">
            <a:hueOff val="1800405"/>
            <a:satOff val="-6044"/>
            <a:lumOff val="-7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181" tIns="150293" rIns="143181" bIns="150293" numCol="1" spcCol="1270" anchor="ctr" anchorCtr="0">
          <a:noAutofit/>
        </a:bodyPr>
        <a:lstStyle/>
        <a:p>
          <a:pPr marL="0" lvl="0" indent="0" algn="ctr" defTabSz="666750">
            <a:lnSpc>
              <a:spcPct val="90000"/>
            </a:lnSpc>
            <a:spcBef>
              <a:spcPct val="0"/>
            </a:spcBef>
            <a:spcAft>
              <a:spcPct val="35000"/>
            </a:spcAft>
            <a:buNone/>
          </a:pPr>
          <a:r>
            <a:rPr lang="tr-TR" sz="1500" b="0" i="0" kern="1200"/>
            <a:t>Eğitim-Öğretim yılının başlangıç tarihi itibariyle bir siyasi partiye veya siyasi parti kollarına üye bulunmamak,</a:t>
          </a:r>
          <a:endParaRPr lang="en-US" sz="1500" kern="1200"/>
        </a:p>
      </dsp:txBody>
      <dsp:txXfrm>
        <a:off x="4401428" y="2426435"/>
        <a:ext cx="2922004" cy="1753202"/>
      </dsp:txXfrm>
    </dsp:sp>
    <dsp:sp modelId="{B96B90BC-8087-4AAA-83FA-2163CB24C236}">
      <dsp:nvSpPr>
        <dsp:cNvPr id="0" name=""/>
        <dsp:cNvSpPr/>
      </dsp:nvSpPr>
      <dsp:spPr>
        <a:xfrm>
          <a:off x="3727566" y="5682580"/>
          <a:ext cx="641461" cy="91440"/>
        </a:xfrm>
        <a:custGeom>
          <a:avLst/>
          <a:gdLst/>
          <a:ahLst/>
          <a:cxnLst/>
          <a:rect l="0" t="0" r="0" b="0"/>
          <a:pathLst>
            <a:path>
              <a:moveTo>
                <a:pt x="0" y="45720"/>
              </a:moveTo>
              <a:lnTo>
                <a:pt x="263500" y="45720"/>
              </a:lnTo>
            </a:path>
            <a:path>
              <a:moveTo>
                <a:pt x="377960" y="45720"/>
              </a:moveTo>
              <a:lnTo>
                <a:pt x="641461" y="45720"/>
              </a:lnTo>
            </a:path>
          </a:pathLst>
        </a:custGeom>
        <a:noFill/>
        <a:ln w="6350" cap="flat" cmpd="sng" algn="ctr">
          <a:solidFill>
            <a:schemeClr val="accent2">
              <a:hueOff val="3000675"/>
              <a:satOff val="-10073"/>
              <a:lumOff val="-1313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r>
            <a:rPr lang="en-US" sz="1200" kern="1200"/>
            <a:t>5</a:t>
          </a:r>
        </a:p>
      </dsp:txBody>
      <dsp:txXfrm>
        <a:off x="3991067" y="5644397"/>
        <a:ext cx="114460" cy="167805"/>
      </dsp:txXfrm>
    </dsp:sp>
    <dsp:sp modelId="{1504FECB-4BB7-4E89-862D-CA7984E844C1}">
      <dsp:nvSpPr>
        <dsp:cNvPr id="0" name=""/>
        <dsp:cNvSpPr/>
      </dsp:nvSpPr>
      <dsp:spPr>
        <a:xfrm>
          <a:off x="807362" y="4851698"/>
          <a:ext cx="2922004" cy="1753202"/>
        </a:xfrm>
        <a:prstGeom prst="rect">
          <a:avLst/>
        </a:prstGeom>
        <a:solidFill>
          <a:schemeClr val="accent2">
            <a:hueOff val="2400540"/>
            <a:satOff val="-8058"/>
            <a:lumOff val="-105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181" tIns="150293" rIns="143181" bIns="150293" numCol="1" spcCol="1270" anchor="ctr" anchorCtr="0">
          <a:noAutofit/>
        </a:bodyPr>
        <a:lstStyle/>
        <a:p>
          <a:pPr marL="0" lvl="0" indent="0" algn="ctr" defTabSz="666750">
            <a:lnSpc>
              <a:spcPct val="90000"/>
            </a:lnSpc>
            <a:spcBef>
              <a:spcPct val="0"/>
            </a:spcBef>
            <a:spcAft>
              <a:spcPct val="35000"/>
            </a:spcAft>
            <a:buNone/>
          </a:pPr>
          <a:r>
            <a:rPr lang="tr-TR" sz="1500" b="0" i="0" kern="1200"/>
            <a:t>Güvenlik Soruşturması ve Arşiv Araştırması olumlu olmak,</a:t>
          </a:r>
          <a:endParaRPr lang="en-US" sz="1500" kern="1200"/>
        </a:p>
      </dsp:txBody>
      <dsp:txXfrm>
        <a:off x="807362" y="4851698"/>
        <a:ext cx="2922004" cy="1753202"/>
      </dsp:txXfrm>
    </dsp:sp>
    <dsp:sp modelId="{43060782-8F9A-4755-9C75-CB7AFEABA0F5}">
      <dsp:nvSpPr>
        <dsp:cNvPr id="0" name=""/>
        <dsp:cNvSpPr/>
      </dsp:nvSpPr>
      <dsp:spPr>
        <a:xfrm>
          <a:off x="4401428" y="4851698"/>
          <a:ext cx="2922004" cy="1753202"/>
        </a:xfrm>
        <a:prstGeom prst="rect">
          <a:avLst/>
        </a:prstGeom>
        <a:solidFill>
          <a:schemeClr val="accent2">
            <a:hueOff val="3000675"/>
            <a:satOff val="-10073"/>
            <a:lumOff val="-131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181" tIns="150293" rIns="143181" bIns="150293" numCol="1" spcCol="1270" anchor="ctr" anchorCtr="0">
          <a:noAutofit/>
        </a:bodyPr>
        <a:lstStyle/>
        <a:p>
          <a:pPr marL="0" lvl="0" indent="0" algn="ctr" defTabSz="666750">
            <a:lnSpc>
              <a:spcPct val="90000"/>
            </a:lnSpc>
            <a:spcBef>
              <a:spcPct val="0"/>
            </a:spcBef>
            <a:spcAft>
              <a:spcPct val="35000"/>
            </a:spcAft>
            <a:buNone/>
          </a:pPr>
          <a:r>
            <a:rPr lang="tr-TR" sz="1500" b="0" i="0" kern="1200"/>
            <a:t>Silah taşımaya veya silahlı görev yapmaya hukuki bir engeli bulunmamak.</a:t>
          </a:r>
          <a:endParaRPr lang="en-US" sz="1500" kern="1200"/>
        </a:p>
      </dsp:txBody>
      <dsp:txXfrm>
        <a:off x="4401428" y="4851698"/>
        <a:ext cx="2922004" cy="17532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1/17/2022</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613029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1/17/2022</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409260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1/17/2022</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68992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1/17/2022</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870588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1/17/2022</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9763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1/17/2022</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03955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1/17/2022</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65277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1/17/2022</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820971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1/17/2022</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4053398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1/17/2022</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511372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1/17/2022</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153590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1/17/2022</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196079823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Picture 3">
            <a:extLst>
              <a:ext uri="{FF2B5EF4-FFF2-40B4-BE49-F238E27FC236}">
                <a16:creationId xmlns:a16="http://schemas.microsoft.com/office/drawing/2014/main" id="{01BC307B-9D0F-4057-9F80-E3F31741819A}"/>
              </a:ext>
            </a:extLst>
          </p:cNvPr>
          <p:cNvPicPr>
            <a:picLocks noChangeAspect="1"/>
          </p:cNvPicPr>
          <p:nvPr/>
        </p:nvPicPr>
        <p:blipFill rotWithShape="1">
          <a:blip r:embed="rId2"/>
          <a:srcRect t="2142" r="-1" b="18050"/>
          <a:stretch/>
        </p:blipFill>
        <p:spPr>
          <a:xfrm>
            <a:off x="20" y="10"/>
            <a:ext cx="12188932" cy="6857990"/>
          </a:xfrm>
          <a:prstGeom prst="rect">
            <a:avLst/>
          </a:prstGeom>
        </p:spPr>
      </p:pic>
      <p:sp>
        <p:nvSpPr>
          <p:cNvPr id="38" name="Rectangle 37">
            <a:extLst>
              <a:ext uri="{FF2B5EF4-FFF2-40B4-BE49-F238E27FC236}">
                <a16:creationId xmlns:a16="http://schemas.microsoft.com/office/drawing/2014/main" id="{ABC37145-583D-4973-AE68-23CB73494C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524" y="0"/>
            <a:ext cx="12188952" cy="4046483"/>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24A6E26-C127-45DD-A6A1-5F7B653FEB43}"/>
              </a:ext>
            </a:extLst>
          </p:cNvPr>
          <p:cNvSpPr>
            <a:spLocks noGrp="1"/>
          </p:cNvSpPr>
          <p:nvPr>
            <p:ph type="ctrTitle"/>
          </p:nvPr>
        </p:nvSpPr>
        <p:spPr>
          <a:xfrm>
            <a:off x="518452" y="971398"/>
            <a:ext cx="5577547" cy="1584378"/>
          </a:xfrm>
        </p:spPr>
        <p:txBody>
          <a:bodyPr anchor="t">
            <a:normAutofit/>
          </a:bodyPr>
          <a:lstStyle/>
          <a:p>
            <a:r>
              <a:rPr lang="tr-TR">
                <a:solidFill>
                  <a:srgbClr val="FFFFFF"/>
                </a:solidFill>
              </a:rPr>
              <a:t>POLİS MESLEK YÜKSEK OKULU</a:t>
            </a:r>
          </a:p>
        </p:txBody>
      </p:sp>
      <p:sp>
        <p:nvSpPr>
          <p:cNvPr id="3" name="Alt Başlık 2">
            <a:extLst>
              <a:ext uri="{FF2B5EF4-FFF2-40B4-BE49-F238E27FC236}">
                <a16:creationId xmlns:a16="http://schemas.microsoft.com/office/drawing/2014/main" id="{8BC12E84-E83F-47CB-B07C-9C8B6B3195B9}"/>
              </a:ext>
            </a:extLst>
          </p:cNvPr>
          <p:cNvSpPr>
            <a:spLocks noGrp="1"/>
          </p:cNvSpPr>
          <p:nvPr>
            <p:ph type="subTitle" idx="1"/>
          </p:nvPr>
        </p:nvSpPr>
        <p:spPr>
          <a:xfrm>
            <a:off x="6652366" y="1204332"/>
            <a:ext cx="5040785" cy="1351444"/>
          </a:xfrm>
        </p:spPr>
        <p:txBody>
          <a:bodyPr anchor="t">
            <a:normAutofit/>
          </a:bodyPr>
          <a:lstStyle/>
          <a:p>
            <a:r>
              <a:rPr lang="tr-TR">
                <a:solidFill>
                  <a:srgbClr val="FFFFFF"/>
                </a:solidFill>
              </a:rPr>
              <a:t>ŞUHUT ŞEHİT İBRAHİM IMIŞ MESLEKİ VE TEKNİK ANADOLU LİSESİ</a:t>
            </a:r>
          </a:p>
          <a:p>
            <a:r>
              <a:rPr lang="tr-TR">
                <a:solidFill>
                  <a:srgbClr val="FFFFFF"/>
                </a:solidFill>
              </a:rPr>
              <a:t>REHBERLİK SERVİSİ</a:t>
            </a:r>
          </a:p>
        </p:txBody>
      </p:sp>
      <p:grpSp>
        <p:nvGrpSpPr>
          <p:cNvPr id="40" name="Graphic 78">
            <a:extLst>
              <a:ext uri="{FF2B5EF4-FFF2-40B4-BE49-F238E27FC236}">
                <a16:creationId xmlns:a16="http://schemas.microsoft.com/office/drawing/2014/main" id="{674FBD09-398F-4886-8D52-3CCAB16ED1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657951" y="971370"/>
            <a:ext cx="972241" cy="45718"/>
            <a:chOff x="4886325" y="3371754"/>
            <a:chExt cx="2418492" cy="113728"/>
          </a:xfrm>
          <a:solidFill>
            <a:schemeClr val="accent1"/>
          </a:solidFill>
        </p:grpSpPr>
        <p:sp>
          <p:nvSpPr>
            <p:cNvPr id="41" name="Graphic 78">
              <a:extLst>
                <a:ext uri="{FF2B5EF4-FFF2-40B4-BE49-F238E27FC236}">
                  <a16:creationId xmlns:a16="http://schemas.microsoft.com/office/drawing/2014/main" id="{794E9BAB-B9ED-4E72-B558-1E4B87537E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2" name="Graphic 78">
              <a:extLst>
                <a:ext uri="{FF2B5EF4-FFF2-40B4-BE49-F238E27FC236}">
                  <a16:creationId xmlns:a16="http://schemas.microsoft.com/office/drawing/2014/main" id="{809A1029-A1BA-4EF8-959B-2AF852A34D8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3" name="Graphic 78">
                <a:extLst>
                  <a:ext uri="{FF2B5EF4-FFF2-40B4-BE49-F238E27FC236}">
                    <a16:creationId xmlns:a16="http://schemas.microsoft.com/office/drawing/2014/main" id="{1618CAAA-B087-4302-8144-EFDD1D9FD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44" name="Graphic 78">
                <a:extLst>
                  <a:ext uri="{FF2B5EF4-FFF2-40B4-BE49-F238E27FC236}">
                    <a16:creationId xmlns:a16="http://schemas.microsoft.com/office/drawing/2014/main" id="{D71D93E1-AEA4-4F92-BA99-24786C8A1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45" name="Graphic 78">
                <a:extLst>
                  <a:ext uri="{FF2B5EF4-FFF2-40B4-BE49-F238E27FC236}">
                    <a16:creationId xmlns:a16="http://schemas.microsoft.com/office/drawing/2014/main" id="{CE7112A6-6EAE-4620-B089-30D687AA0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6" name="Graphic 78">
                <a:extLst>
                  <a:ext uri="{FF2B5EF4-FFF2-40B4-BE49-F238E27FC236}">
                    <a16:creationId xmlns:a16="http://schemas.microsoft.com/office/drawing/2014/main" id="{6F45DEA9-D350-4D7C-B408-D0250EE30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48" name="Freeform: Shape 47">
            <a:extLst>
              <a:ext uri="{FF2B5EF4-FFF2-40B4-BE49-F238E27FC236}">
                <a16:creationId xmlns:a16="http://schemas.microsoft.com/office/drawing/2014/main" id="{11E84B46-9597-410B-A51F-E2E0F2FAFB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6006"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50" name="Group 49">
            <a:extLst>
              <a:ext uri="{FF2B5EF4-FFF2-40B4-BE49-F238E27FC236}">
                <a16:creationId xmlns:a16="http://schemas.microsoft.com/office/drawing/2014/main" id="{3D4FD378-E29E-4996-A8B0-11E2368A6E8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10732601" y="5351135"/>
            <a:ext cx="886141" cy="802496"/>
            <a:chOff x="10948005" y="3272152"/>
            <a:chExt cx="868640" cy="786648"/>
          </a:xfrm>
          <a:solidFill>
            <a:schemeClr val="accent1"/>
          </a:solidFill>
        </p:grpSpPr>
        <p:sp>
          <p:nvSpPr>
            <p:cNvPr id="51" name="Freeform: Shape 50">
              <a:extLst>
                <a:ext uri="{FF2B5EF4-FFF2-40B4-BE49-F238E27FC236}">
                  <a16:creationId xmlns:a16="http://schemas.microsoft.com/office/drawing/2014/main" id="{7BA59DF4-225D-4521-9655-5F0DF52E48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2" name="Freeform: Shape 51">
              <a:extLst>
                <a:ext uri="{FF2B5EF4-FFF2-40B4-BE49-F238E27FC236}">
                  <a16:creationId xmlns:a16="http://schemas.microsoft.com/office/drawing/2014/main" id="{C5295146-5EA5-417D-AAEE-F59000BC6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3" name="Freeform: Shape 52">
              <a:extLst>
                <a:ext uri="{FF2B5EF4-FFF2-40B4-BE49-F238E27FC236}">
                  <a16:creationId xmlns:a16="http://schemas.microsoft.com/office/drawing/2014/main" id="{3768FE2E-63BB-4E2F-8744-A188E6C61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4" name="Graphic 12">
              <a:extLst>
                <a:ext uri="{FF2B5EF4-FFF2-40B4-BE49-F238E27FC236}">
                  <a16:creationId xmlns:a16="http://schemas.microsoft.com/office/drawing/2014/main" id="{4641D6CE-B3E9-440C-BAAE-6F6968AAA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55" name="Graphic 15">
              <a:extLst>
                <a:ext uri="{FF2B5EF4-FFF2-40B4-BE49-F238E27FC236}">
                  <a16:creationId xmlns:a16="http://schemas.microsoft.com/office/drawing/2014/main" id="{8D02F1DC-8FDC-4424-8750-42EE6CB9FB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6" name="Graphic 15">
              <a:extLst>
                <a:ext uri="{FF2B5EF4-FFF2-40B4-BE49-F238E27FC236}">
                  <a16:creationId xmlns:a16="http://schemas.microsoft.com/office/drawing/2014/main" id="{2BB6A551-D864-43F8-B270-809C68AE3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B57277C8-A482-4AA3-AFA6-7F211CE35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04730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Başlık 1">
            <a:extLst>
              <a:ext uri="{FF2B5EF4-FFF2-40B4-BE49-F238E27FC236}">
                <a16:creationId xmlns:a16="http://schemas.microsoft.com/office/drawing/2014/main" id="{B4827A59-4940-41A0-A741-12D90F4E7CE1}"/>
              </a:ext>
            </a:extLst>
          </p:cNvPr>
          <p:cNvSpPr>
            <a:spLocks noGrp="1"/>
          </p:cNvSpPr>
          <p:nvPr>
            <p:ph type="title"/>
          </p:nvPr>
        </p:nvSpPr>
        <p:spPr>
          <a:xfrm>
            <a:off x="525717" y="787068"/>
            <a:ext cx="4663649" cy="1455091"/>
          </a:xfrm>
        </p:spPr>
        <p:txBody>
          <a:bodyPr>
            <a:normAutofit/>
          </a:bodyPr>
          <a:lstStyle/>
          <a:p>
            <a:r>
              <a:rPr lang="tr-TR" b="1" i="0" dirty="0">
                <a:effectLst/>
                <a:latin typeface="Fira Sans" panose="020B0503050000020004" pitchFamily="34" charset="0"/>
              </a:rPr>
              <a:t>PMYO Başvurusu Nasıl Yapılır?</a:t>
            </a:r>
            <a:endParaRPr lang="tr-TR" dirty="0"/>
          </a:p>
        </p:txBody>
      </p:sp>
      <p:sp>
        <p:nvSpPr>
          <p:cNvPr id="38" name="Freeform: Shape 37">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6">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0"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41"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2"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3"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44"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45"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6"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İçerik Yer Tutucusu 2">
            <a:extLst>
              <a:ext uri="{FF2B5EF4-FFF2-40B4-BE49-F238E27FC236}">
                <a16:creationId xmlns:a16="http://schemas.microsoft.com/office/drawing/2014/main" id="{CC3611FF-FDB2-4623-8945-B33A133220D1}"/>
              </a:ext>
            </a:extLst>
          </p:cNvPr>
          <p:cNvSpPr>
            <a:spLocks noGrp="1"/>
          </p:cNvSpPr>
          <p:nvPr>
            <p:ph idx="1"/>
          </p:nvPr>
        </p:nvSpPr>
        <p:spPr>
          <a:xfrm>
            <a:off x="525717" y="2796427"/>
            <a:ext cx="5660211" cy="3274503"/>
          </a:xfrm>
        </p:spPr>
        <p:txBody>
          <a:bodyPr>
            <a:normAutofit/>
          </a:bodyPr>
          <a:lstStyle/>
          <a:p>
            <a:r>
              <a:rPr lang="tr-TR" b="1" i="0" dirty="0">
                <a:effectLst/>
                <a:latin typeface="Fira Sans" panose="020B0503050000020004" pitchFamily="34" charset="0"/>
              </a:rPr>
              <a:t>Son Aşama</a:t>
            </a:r>
            <a:r>
              <a:rPr lang="tr-TR" b="0" i="0" dirty="0">
                <a:effectLst/>
                <a:latin typeface="Fira Sans" panose="020B0503050000020004" pitchFamily="34" charset="0"/>
              </a:rPr>
              <a:t>: Tüm aşamaları başarı ile geçen adaylar Polis Meslek Yüksekokulu’na girmeye hak kazanacaktır. </a:t>
            </a:r>
          </a:p>
          <a:p>
            <a:r>
              <a:rPr lang="tr-TR" b="1" dirty="0">
                <a:solidFill>
                  <a:schemeClr val="accent2"/>
                </a:solidFill>
                <a:latin typeface="Fira Sans" panose="020B0503050000020004" pitchFamily="34" charset="0"/>
              </a:rPr>
              <a:t>Sonuçlar Polis Akademisinin internet sitesinde açıklanacaktır.</a:t>
            </a:r>
            <a:endParaRPr lang="tr-TR" b="1" dirty="0">
              <a:solidFill>
                <a:schemeClr val="accent2"/>
              </a:solidFill>
            </a:endParaRPr>
          </a:p>
        </p:txBody>
      </p:sp>
      <p:pic>
        <p:nvPicPr>
          <p:cNvPr id="5" name="Resim 4">
            <a:extLst>
              <a:ext uri="{FF2B5EF4-FFF2-40B4-BE49-F238E27FC236}">
                <a16:creationId xmlns:a16="http://schemas.microsoft.com/office/drawing/2014/main" id="{35F2FE78-55B9-4068-8454-31223A4B124A}"/>
              </a:ext>
            </a:extLst>
          </p:cNvPr>
          <p:cNvPicPr>
            <a:picLocks noChangeAspect="1"/>
          </p:cNvPicPr>
          <p:nvPr/>
        </p:nvPicPr>
        <p:blipFill rotWithShape="1">
          <a:blip r:embed="rId2"/>
          <a:srcRect r="2" b="2"/>
          <a:stretch/>
        </p:blipFill>
        <p:spPr>
          <a:xfrm>
            <a:off x="5953780" y="553415"/>
            <a:ext cx="5660211" cy="5660211"/>
          </a:xfrm>
          <a:prstGeom prst="rect">
            <a:avLst/>
          </a:prstGeom>
        </p:spPr>
      </p:pic>
      <p:sp>
        <p:nvSpPr>
          <p:cNvPr id="48" name="Freeform: Shape 47">
            <a:extLst>
              <a:ext uri="{FF2B5EF4-FFF2-40B4-BE49-F238E27FC236}">
                <a16:creationId xmlns:a16="http://schemas.microsoft.com/office/drawing/2014/main" id="{55820E42-2F9D-41EF-B67F-522A133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50" name="Group 49">
            <a:extLst>
              <a:ext uri="{FF2B5EF4-FFF2-40B4-BE49-F238E27FC236}">
                <a16:creationId xmlns:a16="http://schemas.microsoft.com/office/drawing/2014/main" id="{13D9BC31-B57D-4933-AD83-94F462D4C2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51" name="Freeform: Shape 50">
              <a:extLst>
                <a:ext uri="{FF2B5EF4-FFF2-40B4-BE49-F238E27FC236}">
                  <a16:creationId xmlns:a16="http://schemas.microsoft.com/office/drawing/2014/main" id="{D84AFEA3-A055-41AE-96F3-34BA581424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2" name="Freeform: Shape 51">
              <a:extLst>
                <a:ext uri="{FF2B5EF4-FFF2-40B4-BE49-F238E27FC236}">
                  <a16:creationId xmlns:a16="http://schemas.microsoft.com/office/drawing/2014/main" id="{9028771F-62FA-4349-B7A8-CE1682D2CE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3" name="Freeform: Shape 52">
              <a:extLst>
                <a:ext uri="{FF2B5EF4-FFF2-40B4-BE49-F238E27FC236}">
                  <a16:creationId xmlns:a16="http://schemas.microsoft.com/office/drawing/2014/main" id="{319CDEE6-CB2F-49F0-B237-2A26A3D1DC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4" name="Graphic 12">
              <a:extLst>
                <a:ext uri="{FF2B5EF4-FFF2-40B4-BE49-F238E27FC236}">
                  <a16:creationId xmlns:a16="http://schemas.microsoft.com/office/drawing/2014/main" id="{3DD82286-02D2-4210-A797-5D502D44A3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55" name="Graphic 15">
              <a:extLst>
                <a:ext uri="{FF2B5EF4-FFF2-40B4-BE49-F238E27FC236}">
                  <a16:creationId xmlns:a16="http://schemas.microsoft.com/office/drawing/2014/main" id="{735449F4-80DA-4E06-B3B6-B9F519F4A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6" name="Graphic 15">
              <a:extLst>
                <a:ext uri="{FF2B5EF4-FFF2-40B4-BE49-F238E27FC236}">
                  <a16:creationId xmlns:a16="http://schemas.microsoft.com/office/drawing/2014/main" id="{61FABA3B-05B6-433C-90F9-8D9691A84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E1FEBA45-D0A3-4091-9956-161EDA21A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537355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7" name="Freeform: Shape 36">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40"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1"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2"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43"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44"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5"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İçerik Yer Tutucusu 2">
            <a:extLst>
              <a:ext uri="{FF2B5EF4-FFF2-40B4-BE49-F238E27FC236}">
                <a16:creationId xmlns:a16="http://schemas.microsoft.com/office/drawing/2014/main" id="{B019032E-3F32-4CF4-ACB5-1534D329CA4F}"/>
              </a:ext>
            </a:extLst>
          </p:cNvPr>
          <p:cNvSpPr>
            <a:spLocks noGrp="1"/>
          </p:cNvSpPr>
          <p:nvPr>
            <p:ph idx="1"/>
          </p:nvPr>
        </p:nvSpPr>
        <p:spPr>
          <a:xfrm>
            <a:off x="525717" y="2796427"/>
            <a:ext cx="5566263" cy="3274503"/>
          </a:xfrm>
        </p:spPr>
        <p:txBody>
          <a:bodyPr>
            <a:normAutofit/>
          </a:bodyPr>
          <a:lstStyle/>
          <a:p>
            <a:r>
              <a:rPr lang="tr-TR" b="1" i="1" dirty="0">
                <a:latin typeface="Times New Roman" panose="02020603050405020304" pitchFamily="18" charset="0"/>
                <a:cs typeface="Times New Roman" panose="02020603050405020304" pitchFamily="18" charset="0"/>
              </a:rPr>
              <a:t>Tüm öğrencilerimize başarılar diliyoruz.</a:t>
            </a:r>
          </a:p>
          <a:p>
            <a:r>
              <a:rPr lang="tr-TR" i="1" dirty="0">
                <a:latin typeface="Times New Roman" panose="02020603050405020304" pitchFamily="18" charset="0"/>
                <a:cs typeface="Times New Roman" panose="02020603050405020304" pitchFamily="18" charset="0"/>
              </a:rPr>
              <a:t>Şuhut Şehit İbrahim Imış Mesleki ve Teknik Anadolu Lisesi</a:t>
            </a:r>
          </a:p>
          <a:p>
            <a:r>
              <a:rPr lang="tr-TR" i="1" dirty="0">
                <a:latin typeface="Times New Roman" panose="02020603050405020304" pitchFamily="18" charset="0"/>
                <a:cs typeface="Times New Roman" panose="02020603050405020304" pitchFamily="18" charset="0"/>
              </a:rPr>
              <a:t>Rehberlik Servisi</a:t>
            </a:r>
          </a:p>
        </p:txBody>
      </p:sp>
      <p:pic>
        <p:nvPicPr>
          <p:cNvPr id="4" name="Resim 3">
            <a:extLst>
              <a:ext uri="{FF2B5EF4-FFF2-40B4-BE49-F238E27FC236}">
                <a16:creationId xmlns:a16="http://schemas.microsoft.com/office/drawing/2014/main" id="{88067501-A440-4399-A14F-05354B70CA60}"/>
              </a:ext>
            </a:extLst>
          </p:cNvPr>
          <p:cNvPicPr>
            <a:picLocks noChangeAspect="1"/>
          </p:cNvPicPr>
          <p:nvPr/>
        </p:nvPicPr>
        <p:blipFill rotWithShape="1">
          <a:blip r:embed="rId2"/>
          <a:srcRect l="5506" r="11960"/>
          <a:stretch/>
        </p:blipFill>
        <p:spPr>
          <a:xfrm>
            <a:off x="6531789" y="10"/>
            <a:ext cx="5660211" cy="6857990"/>
          </a:xfrm>
          <a:prstGeom prst="rect">
            <a:avLst/>
          </a:prstGeom>
        </p:spPr>
      </p:pic>
      <p:sp>
        <p:nvSpPr>
          <p:cNvPr id="47" name="Freeform: Shape 46">
            <a:extLst>
              <a:ext uri="{FF2B5EF4-FFF2-40B4-BE49-F238E27FC236}">
                <a16:creationId xmlns:a16="http://schemas.microsoft.com/office/drawing/2014/main" id="{55820E42-2F9D-41EF-B67F-522A133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49" name="Group 48">
            <a:extLst>
              <a:ext uri="{FF2B5EF4-FFF2-40B4-BE49-F238E27FC236}">
                <a16:creationId xmlns:a16="http://schemas.microsoft.com/office/drawing/2014/main" id="{13D9BC31-B57D-4933-AD83-94F462D4C2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50" name="Freeform: Shape 49">
              <a:extLst>
                <a:ext uri="{FF2B5EF4-FFF2-40B4-BE49-F238E27FC236}">
                  <a16:creationId xmlns:a16="http://schemas.microsoft.com/office/drawing/2014/main" id="{D84AFEA3-A055-41AE-96F3-34BA581424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1" name="Freeform: Shape 50">
              <a:extLst>
                <a:ext uri="{FF2B5EF4-FFF2-40B4-BE49-F238E27FC236}">
                  <a16:creationId xmlns:a16="http://schemas.microsoft.com/office/drawing/2014/main" id="{9028771F-62FA-4349-B7A8-CE1682D2CE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2" name="Freeform: Shape 51">
              <a:extLst>
                <a:ext uri="{FF2B5EF4-FFF2-40B4-BE49-F238E27FC236}">
                  <a16:creationId xmlns:a16="http://schemas.microsoft.com/office/drawing/2014/main" id="{319CDEE6-CB2F-49F0-B237-2A26A3D1DC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3" name="Graphic 12">
              <a:extLst>
                <a:ext uri="{FF2B5EF4-FFF2-40B4-BE49-F238E27FC236}">
                  <a16:creationId xmlns:a16="http://schemas.microsoft.com/office/drawing/2014/main" id="{3DD82286-02D2-4210-A797-5D502D44A3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54" name="Graphic 15">
              <a:extLst>
                <a:ext uri="{FF2B5EF4-FFF2-40B4-BE49-F238E27FC236}">
                  <a16:creationId xmlns:a16="http://schemas.microsoft.com/office/drawing/2014/main" id="{735449F4-80DA-4E06-B3B6-B9F519F4A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5" name="Graphic 15">
              <a:extLst>
                <a:ext uri="{FF2B5EF4-FFF2-40B4-BE49-F238E27FC236}">
                  <a16:creationId xmlns:a16="http://schemas.microsoft.com/office/drawing/2014/main" id="{61FABA3B-05B6-433C-90F9-8D9691A84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E1FEBA45-D0A3-4091-9956-161EDA21A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17963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142D98E1-37D2-4470-BF74-845E89795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Başlık 1">
            <a:extLst>
              <a:ext uri="{FF2B5EF4-FFF2-40B4-BE49-F238E27FC236}">
                <a16:creationId xmlns:a16="http://schemas.microsoft.com/office/drawing/2014/main" id="{57535B2B-58B4-49E4-8BCE-1845B50DE5CF}"/>
              </a:ext>
            </a:extLst>
          </p:cNvPr>
          <p:cNvSpPr>
            <a:spLocks noGrp="1"/>
          </p:cNvSpPr>
          <p:nvPr>
            <p:ph type="title"/>
          </p:nvPr>
        </p:nvSpPr>
        <p:spPr>
          <a:xfrm>
            <a:off x="2314145" y="1524000"/>
            <a:ext cx="3781856" cy="4359964"/>
          </a:xfrm>
        </p:spPr>
        <p:txBody>
          <a:bodyPr anchor="t">
            <a:normAutofit/>
          </a:bodyPr>
          <a:lstStyle/>
          <a:p>
            <a:r>
              <a:rPr lang="tr-TR" b="1" dirty="0">
                <a:latin typeface="Times New Roman" panose="02020603050405020304" pitchFamily="18" charset="0"/>
                <a:cs typeface="Times New Roman" panose="02020603050405020304" pitchFamily="18" charset="0"/>
              </a:rPr>
              <a:t>POLİS MESLEK YÜKSEKOKULU</a:t>
            </a:r>
          </a:p>
        </p:txBody>
      </p:sp>
      <p:sp>
        <p:nvSpPr>
          <p:cNvPr id="62" name="Freeform: Shape 61">
            <a:extLst>
              <a:ext uri="{FF2B5EF4-FFF2-40B4-BE49-F238E27FC236}">
                <a16:creationId xmlns:a16="http://schemas.microsoft.com/office/drawing/2014/main" id="{A707F4F1-79FE-4E99-AF42-242AC08A35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864840" cy="6858001"/>
          </a:xfrm>
          <a:custGeom>
            <a:avLst/>
            <a:gdLst>
              <a:gd name="connsiteX0" fmla="*/ 0 w 888736"/>
              <a:gd name="connsiteY0" fmla="*/ 0 h 2458832"/>
              <a:gd name="connsiteX1" fmla="*/ 177394 w 888736"/>
              <a:gd name="connsiteY1" fmla="*/ 125361 h 2458832"/>
              <a:gd name="connsiteX2" fmla="*/ 881856 w 888736"/>
              <a:gd name="connsiteY2" fmla="*/ 1189003 h 2458832"/>
              <a:gd name="connsiteX3" fmla="*/ 691256 w 888736"/>
              <a:gd name="connsiteY3" fmla="*/ 1628147 h 2458832"/>
              <a:gd name="connsiteX4" fmla="*/ 118397 w 888736"/>
              <a:gd name="connsiteY4" fmla="*/ 2331723 h 2458832"/>
              <a:gd name="connsiteX5" fmla="*/ 0 w 888736"/>
              <a:gd name="connsiteY5" fmla="*/ 2458832 h 245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8736" h="2458832">
                <a:moveTo>
                  <a:pt x="0" y="0"/>
                </a:moveTo>
                <a:lnTo>
                  <a:pt x="177394" y="125361"/>
                </a:lnTo>
                <a:cubicBezTo>
                  <a:pt x="548898" y="378359"/>
                  <a:pt x="946091" y="744358"/>
                  <a:pt x="881856" y="1189003"/>
                </a:cubicBezTo>
                <a:cubicBezTo>
                  <a:pt x="858787" y="1347884"/>
                  <a:pt x="777253" y="1491554"/>
                  <a:pt x="691256" y="1628147"/>
                </a:cubicBezTo>
                <a:cubicBezTo>
                  <a:pt x="609261" y="1758448"/>
                  <a:pt x="399047" y="2022344"/>
                  <a:pt x="118397" y="2331723"/>
                </a:cubicBezTo>
                <a:lnTo>
                  <a:pt x="0" y="2458832"/>
                </a:lnTo>
                <a:close/>
              </a:path>
            </a:pathLst>
          </a:custGeom>
          <a:solidFill>
            <a:schemeClr val="accent6">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4" name="Graphic 78">
            <a:extLst>
              <a:ext uri="{FF2B5EF4-FFF2-40B4-BE49-F238E27FC236}">
                <a16:creationId xmlns:a16="http://schemas.microsoft.com/office/drawing/2014/main" id="{C5035748-E666-464D-B95F-ED81463468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42299" y="1617538"/>
            <a:ext cx="972241" cy="45718"/>
            <a:chOff x="4886325" y="3371754"/>
            <a:chExt cx="2418492" cy="113728"/>
          </a:xfrm>
          <a:solidFill>
            <a:schemeClr val="accent1"/>
          </a:solidFill>
        </p:grpSpPr>
        <p:sp>
          <p:nvSpPr>
            <p:cNvPr id="65" name="Graphic 78">
              <a:extLst>
                <a:ext uri="{FF2B5EF4-FFF2-40B4-BE49-F238E27FC236}">
                  <a16:creationId xmlns:a16="http://schemas.microsoft.com/office/drawing/2014/main" id="{4D85EFE8-5037-4E99-8D29-64B5CE9D2C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66" name="Graphic 78">
              <a:extLst>
                <a:ext uri="{FF2B5EF4-FFF2-40B4-BE49-F238E27FC236}">
                  <a16:creationId xmlns:a16="http://schemas.microsoft.com/office/drawing/2014/main" id="{9FD653C8-CB16-40C0-BA61-6FA0587D7A2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67" name="Graphic 78">
                <a:extLst>
                  <a:ext uri="{FF2B5EF4-FFF2-40B4-BE49-F238E27FC236}">
                    <a16:creationId xmlns:a16="http://schemas.microsoft.com/office/drawing/2014/main" id="{ABA973BF-958C-4267-A9F2-CEA64D2849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68" name="Graphic 78">
                <a:extLst>
                  <a:ext uri="{FF2B5EF4-FFF2-40B4-BE49-F238E27FC236}">
                    <a16:creationId xmlns:a16="http://schemas.microsoft.com/office/drawing/2014/main" id="{B0DAD6C4-EBF1-4DBF-928B-3F52E02440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69" name="Graphic 78">
                <a:extLst>
                  <a:ext uri="{FF2B5EF4-FFF2-40B4-BE49-F238E27FC236}">
                    <a16:creationId xmlns:a16="http://schemas.microsoft.com/office/drawing/2014/main" id="{B2BD6CA6-C90E-4CC3-B99B-93CE2622E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70" name="Graphic 78">
                <a:extLst>
                  <a:ext uri="{FF2B5EF4-FFF2-40B4-BE49-F238E27FC236}">
                    <a16:creationId xmlns:a16="http://schemas.microsoft.com/office/drawing/2014/main" id="{8E83D65E-8C50-430E-8331-F293349EF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grpSp>
        <p:nvGrpSpPr>
          <p:cNvPr id="72" name="Group 71">
            <a:extLst>
              <a:ext uri="{FF2B5EF4-FFF2-40B4-BE49-F238E27FC236}">
                <a16:creationId xmlns:a16="http://schemas.microsoft.com/office/drawing/2014/main" id="{D5E51A3D-2FA6-4FB0-8E96-240CD790AF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3046134" flipH="1">
            <a:off x="862428" y="4444126"/>
            <a:ext cx="886141" cy="802496"/>
            <a:chOff x="10948005" y="3272152"/>
            <a:chExt cx="868640" cy="786648"/>
          </a:xfrm>
          <a:solidFill>
            <a:schemeClr val="accent6"/>
          </a:solidFill>
        </p:grpSpPr>
        <p:sp>
          <p:nvSpPr>
            <p:cNvPr id="73" name="Freeform: Shape 72">
              <a:extLst>
                <a:ext uri="{FF2B5EF4-FFF2-40B4-BE49-F238E27FC236}">
                  <a16:creationId xmlns:a16="http://schemas.microsoft.com/office/drawing/2014/main" id="{A9077F9C-631A-40ED-8DF2-6F7CE48C16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74" name="Freeform: Shape 73">
              <a:extLst>
                <a:ext uri="{FF2B5EF4-FFF2-40B4-BE49-F238E27FC236}">
                  <a16:creationId xmlns:a16="http://schemas.microsoft.com/office/drawing/2014/main" id="{AB5F57A0-CC7E-443D-8694-A244B50F8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75" name="Freeform: Shape 74">
              <a:extLst>
                <a:ext uri="{FF2B5EF4-FFF2-40B4-BE49-F238E27FC236}">
                  <a16:creationId xmlns:a16="http://schemas.microsoft.com/office/drawing/2014/main" id="{EC28A3D1-4D8C-4C0C-9C35-6A60D2262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76" name="Graphic 12">
              <a:extLst>
                <a:ext uri="{FF2B5EF4-FFF2-40B4-BE49-F238E27FC236}">
                  <a16:creationId xmlns:a16="http://schemas.microsoft.com/office/drawing/2014/main" id="{F730EC4F-7921-4623-84EE-AD5E059F9E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77" name="Graphic 15">
              <a:extLst>
                <a:ext uri="{FF2B5EF4-FFF2-40B4-BE49-F238E27FC236}">
                  <a16:creationId xmlns:a16="http://schemas.microsoft.com/office/drawing/2014/main" id="{6C52E193-84A5-4949-8431-6CF8BED868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78" name="Graphic 15">
              <a:extLst>
                <a:ext uri="{FF2B5EF4-FFF2-40B4-BE49-F238E27FC236}">
                  <a16:creationId xmlns:a16="http://schemas.microsoft.com/office/drawing/2014/main" id="{9E948C20-2509-497E-8A43-AC9A26FD60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5719FF44-226D-4A47-A1C7-BB6FA4315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1" name="Freeform: Shape 80">
            <a:extLst>
              <a:ext uri="{FF2B5EF4-FFF2-40B4-BE49-F238E27FC236}">
                <a16:creationId xmlns:a16="http://schemas.microsoft.com/office/drawing/2014/main" id="{825CBD1C-2583-4689-9336-2E92126BB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10428708" y="5094708"/>
            <a:ext cx="1446380" cy="2080204"/>
          </a:xfrm>
          <a:custGeom>
            <a:avLst/>
            <a:gdLst>
              <a:gd name="connsiteX0" fmla="*/ 0 w 2331138"/>
              <a:gd name="connsiteY0" fmla="*/ 0 h 3352676"/>
              <a:gd name="connsiteX1" fmla="*/ 2331138 w 2331138"/>
              <a:gd name="connsiteY1" fmla="*/ 0 h 3352676"/>
              <a:gd name="connsiteX2" fmla="*/ 2331138 w 2331138"/>
              <a:gd name="connsiteY2" fmla="*/ 3352676 h 3352676"/>
              <a:gd name="connsiteX3" fmla="*/ 2097210 w 2331138"/>
              <a:gd name="connsiteY3" fmla="*/ 3226228 h 3352676"/>
              <a:gd name="connsiteX4" fmla="*/ 214881 w 2331138"/>
              <a:gd name="connsiteY4" fmla="*/ 1176738 h 3352676"/>
              <a:gd name="connsiteX5" fmla="*/ 1129 w 2331138"/>
              <a:gd name="connsiteY5" fmla="*/ 67475 h 335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1138" h="3352676">
                <a:moveTo>
                  <a:pt x="0" y="0"/>
                </a:moveTo>
                <a:lnTo>
                  <a:pt x="2331138" y="0"/>
                </a:lnTo>
                <a:lnTo>
                  <a:pt x="2331138" y="3352676"/>
                </a:lnTo>
                <a:lnTo>
                  <a:pt x="2097210" y="3226228"/>
                </a:lnTo>
                <a:cubicBezTo>
                  <a:pt x="1273150" y="2744079"/>
                  <a:pt x="560886" y="2027200"/>
                  <a:pt x="214881" y="1176738"/>
                </a:cubicBezTo>
                <a:cubicBezTo>
                  <a:pt x="72781" y="827511"/>
                  <a:pt x="14297" y="430630"/>
                  <a:pt x="1129" y="67475"/>
                </a:cubicBezTo>
                <a:close/>
              </a:path>
            </a:pathLst>
          </a:cu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aphicFrame>
        <p:nvGraphicFramePr>
          <p:cNvPr id="83" name="İçerik Yer Tutucusu 2">
            <a:extLst>
              <a:ext uri="{FF2B5EF4-FFF2-40B4-BE49-F238E27FC236}">
                <a16:creationId xmlns:a16="http://schemas.microsoft.com/office/drawing/2014/main" id="{2C6BDDE8-1769-419D-86C6-417D1589D682}"/>
              </a:ext>
            </a:extLst>
          </p:cNvPr>
          <p:cNvGraphicFramePr>
            <a:graphicFrameLocks noGrp="1"/>
          </p:cNvGraphicFramePr>
          <p:nvPr>
            <p:ph idx="1"/>
            <p:extLst>
              <p:ext uri="{D42A27DB-BD31-4B8C-83A1-F6EECF244321}">
                <p14:modId xmlns:p14="http://schemas.microsoft.com/office/powerpoint/2010/main" val="3074721937"/>
              </p:ext>
            </p:extLst>
          </p:nvPr>
        </p:nvGraphicFramePr>
        <p:xfrm>
          <a:off x="5956951" y="1658795"/>
          <a:ext cx="6070207" cy="4225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330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42D98E1-37D2-4470-BF74-845E89795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Başlık 1">
            <a:extLst>
              <a:ext uri="{FF2B5EF4-FFF2-40B4-BE49-F238E27FC236}">
                <a16:creationId xmlns:a16="http://schemas.microsoft.com/office/drawing/2014/main" id="{D601B026-7B0F-4951-9B97-9F2A9ACD25AE}"/>
              </a:ext>
            </a:extLst>
          </p:cNvPr>
          <p:cNvSpPr>
            <a:spLocks noGrp="1"/>
          </p:cNvSpPr>
          <p:nvPr>
            <p:ph type="title"/>
          </p:nvPr>
        </p:nvSpPr>
        <p:spPr>
          <a:xfrm>
            <a:off x="530352" y="638176"/>
            <a:ext cx="4266544" cy="2861770"/>
          </a:xfrm>
        </p:spPr>
        <p:txBody>
          <a:bodyPr anchor="b">
            <a:normAutofit/>
          </a:bodyPr>
          <a:lstStyle/>
          <a:p>
            <a:r>
              <a:rPr lang="tr-TR" b="1" i="0" dirty="0">
                <a:effectLst/>
                <a:latin typeface="Times New Roman" panose="02020603050405020304" pitchFamily="18" charset="0"/>
                <a:cs typeface="Times New Roman" panose="02020603050405020304" pitchFamily="18" charset="0"/>
              </a:rPr>
              <a:t>PMYO HANGİ SINAVLA BAŞVURULUR?</a:t>
            </a:r>
            <a:br>
              <a:rPr lang="tr-TR" b="1" i="0" dirty="0">
                <a:effectLst/>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grpSp>
        <p:nvGrpSpPr>
          <p:cNvPr id="18" name="Graphic 78">
            <a:extLst>
              <a:ext uri="{FF2B5EF4-FFF2-40B4-BE49-F238E27FC236}">
                <a16:creationId xmlns:a16="http://schemas.microsoft.com/office/drawing/2014/main" id="{91868ACA-CC8C-4FA4-8E32-6DB1C7DA9E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695859"/>
            <a:ext cx="972241" cy="45718"/>
            <a:chOff x="4886325" y="3371754"/>
            <a:chExt cx="2418492" cy="113728"/>
          </a:xfrm>
          <a:solidFill>
            <a:schemeClr val="accent1"/>
          </a:solidFill>
        </p:grpSpPr>
        <p:sp>
          <p:nvSpPr>
            <p:cNvPr id="19" name="Graphic 78">
              <a:extLst>
                <a:ext uri="{FF2B5EF4-FFF2-40B4-BE49-F238E27FC236}">
                  <a16:creationId xmlns:a16="http://schemas.microsoft.com/office/drawing/2014/main" id="{7C343158-D3CD-4482-AAA0-375D2E6667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20" name="Graphic 78">
              <a:extLst>
                <a:ext uri="{FF2B5EF4-FFF2-40B4-BE49-F238E27FC236}">
                  <a16:creationId xmlns:a16="http://schemas.microsoft.com/office/drawing/2014/main" id="{12BFE3E3-92EC-47DC-8E6A-6E77132C2D8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1" name="Graphic 78">
                <a:extLst>
                  <a:ext uri="{FF2B5EF4-FFF2-40B4-BE49-F238E27FC236}">
                    <a16:creationId xmlns:a16="http://schemas.microsoft.com/office/drawing/2014/main" id="{1F0F2188-9504-4EAD-A8A2-B1779FB86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2" name="Graphic 78">
                <a:extLst>
                  <a:ext uri="{FF2B5EF4-FFF2-40B4-BE49-F238E27FC236}">
                    <a16:creationId xmlns:a16="http://schemas.microsoft.com/office/drawing/2014/main" id="{14602C7D-08A5-44A5-B005-E79603849E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23" name="Graphic 78">
                <a:extLst>
                  <a:ext uri="{FF2B5EF4-FFF2-40B4-BE49-F238E27FC236}">
                    <a16:creationId xmlns:a16="http://schemas.microsoft.com/office/drawing/2014/main" id="{099F2E62-E605-487B-AC3C-11052444D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4" name="Graphic 78">
                <a:extLst>
                  <a:ext uri="{FF2B5EF4-FFF2-40B4-BE49-F238E27FC236}">
                    <a16:creationId xmlns:a16="http://schemas.microsoft.com/office/drawing/2014/main" id="{02A21D38-C00D-4E35-8B0F-3E63C4B37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graphicFrame>
        <p:nvGraphicFramePr>
          <p:cNvPr id="5" name="İçerik Yer Tutucusu 2">
            <a:extLst>
              <a:ext uri="{FF2B5EF4-FFF2-40B4-BE49-F238E27FC236}">
                <a16:creationId xmlns:a16="http://schemas.microsoft.com/office/drawing/2014/main" id="{B439354B-D1FD-4CFF-8B57-F127B3546F78}"/>
              </a:ext>
            </a:extLst>
          </p:cNvPr>
          <p:cNvGraphicFramePr>
            <a:graphicFrameLocks noGrp="1"/>
          </p:cNvGraphicFramePr>
          <p:nvPr>
            <p:ph idx="1"/>
            <p:extLst>
              <p:ext uri="{D42A27DB-BD31-4B8C-83A1-F6EECF244321}">
                <p14:modId xmlns:p14="http://schemas.microsoft.com/office/powerpoint/2010/main" val="2418925623"/>
              </p:ext>
            </p:extLst>
          </p:nvPr>
        </p:nvGraphicFramePr>
        <p:xfrm>
          <a:off x="5402620" y="497732"/>
          <a:ext cx="6151831" cy="5707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6018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142D98E1-37D2-4470-BF74-845E89795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Başlık 1">
            <a:extLst>
              <a:ext uri="{FF2B5EF4-FFF2-40B4-BE49-F238E27FC236}">
                <a16:creationId xmlns:a16="http://schemas.microsoft.com/office/drawing/2014/main" id="{FB1D7017-39D4-474A-95D2-23B27144CCDD}"/>
              </a:ext>
            </a:extLst>
          </p:cNvPr>
          <p:cNvSpPr>
            <a:spLocks noGrp="1"/>
          </p:cNvSpPr>
          <p:nvPr>
            <p:ph type="title"/>
          </p:nvPr>
        </p:nvSpPr>
        <p:spPr>
          <a:xfrm>
            <a:off x="525717" y="787068"/>
            <a:ext cx="10077557" cy="1325563"/>
          </a:xfrm>
        </p:spPr>
        <p:txBody>
          <a:bodyPr>
            <a:normAutofit/>
          </a:bodyPr>
          <a:lstStyle/>
          <a:p>
            <a:r>
              <a:rPr lang="tr-TR" b="1" i="0" dirty="0">
                <a:effectLst/>
                <a:latin typeface="Fira Sans" panose="020B0503050000020004" pitchFamily="34" charset="0"/>
              </a:rPr>
              <a:t>PMYO BAŞVURU ŞARTLARI</a:t>
            </a:r>
            <a:br>
              <a:rPr lang="tr-TR" b="1" i="0" dirty="0">
                <a:effectLst/>
                <a:latin typeface="Fira Sans" panose="020B0503050000020004" pitchFamily="34" charset="0"/>
              </a:rPr>
            </a:br>
            <a:endParaRPr lang="tr-TR" dirty="0"/>
          </a:p>
        </p:txBody>
      </p:sp>
      <p:grpSp>
        <p:nvGrpSpPr>
          <p:cNvPr id="38" name="Graphic 78">
            <a:extLst>
              <a:ext uri="{FF2B5EF4-FFF2-40B4-BE49-F238E27FC236}">
                <a16:creationId xmlns:a16="http://schemas.microsoft.com/office/drawing/2014/main" id="{6F3B5563-53C7-4E0A-A4B8-8E56453344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2345718"/>
            <a:ext cx="972241" cy="45718"/>
            <a:chOff x="4886325" y="3371754"/>
            <a:chExt cx="2418492" cy="113728"/>
          </a:xfrm>
          <a:solidFill>
            <a:schemeClr val="accent1"/>
          </a:solidFill>
        </p:grpSpPr>
        <p:sp>
          <p:nvSpPr>
            <p:cNvPr id="39" name="Graphic 78">
              <a:extLst>
                <a:ext uri="{FF2B5EF4-FFF2-40B4-BE49-F238E27FC236}">
                  <a16:creationId xmlns:a16="http://schemas.microsoft.com/office/drawing/2014/main" id="{5AEE0831-46B4-4175-A401-3A45C1021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0" name="Graphic 78">
              <a:extLst>
                <a:ext uri="{FF2B5EF4-FFF2-40B4-BE49-F238E27FC236}">
                  <a16:creationId xmlns:a16="http://schemas.microsoft.com/office/drawing/2014/main" id="{50567FC2-2663-468F-9E89-F892CE10AB0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1" name="Graphic 78">
                <a:extLst>
                  <a:ext uri="{FF2B5EF4-FFF2-40B4-BE49-F238E27FC236}">
                    <a16:creationId xmlns:a16="http://schemas.microsoft.com/office/drawing/2014/main" id="{A883C52D-FF48-4648-A100-1071F9D2A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42" name="Graphic 78">
                <a:extLst>
                  <a:ext uri="{FF2B5EF4-FFF2-40B4-BE49-F238E27FC236}">
                    <a16:creationId xmlns:a16="http://schemas.microsoft.com/office/drawing/2014/main" id="{2108A8EE-E2B6-43BD-9450-5B9BA40D3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43" name="Graphic 78">
                <a:extLst>
                  <a:ext uri="{FF2B5EF4-FFF2-40B4-BE49-F238E27FC236}">
                    <a16:creationId xmlns:a16="http://schemas.microsoft.com/office/drawing/2014/main" id="{53E919D7-A706-457C-9587-462A51DBC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4" name="Graphic 78">
                <a:extLst>
                  <a:ext uri="{FF2B5EF4-FFF2-40B4-BE49-F238E27FC236}">
                    <a16:creationId xmlns:a16="http://schemas.microsoft.com/office/drawing/2014/main" id="{6EF58933-D82C-4F29-8757-AD3DD1AB9D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graphicFrame>
        <p:nvGraphicFramePr>
          <p:cNvPr id="5" name="İçerik Yer Tutucusu 2">
            <a:extLst>
              <a:ext uri="{FF2B5EF4-FFF2-40B4-BE49-F238E27FC236}">
                <a16:creationId xmlns:a16="http://schemas.microsoft.com/office/drawing/2014/main" id="{BEF2440E-848A-4632-A701-90D6D3343FB3}"/>
              </a:ext>
            </a:extLst>
          </p:cNvPr>
          <p:cNvGraphicFramePr>
            <a:graphicFrameLocks noGrp="1"/>
          </p:cNvGraphicFramePr>
          <p:nvPr>
            <p:ph idx="1"/>
            <p:extLst>
              <p:ext uri="{D42A27DB-BD31-4B8C-83A1-F6EECF244321}">
                <p14:modId xmlns:p14="http://schemas.microsoft.com/office/powerpoint/2010/main" val="4250707970"/>
              </p:ext>
            </p:extLst>
          </p:nvPr>
        </p:nvGraphicFramePr>
        <p:xfrm>
          <a:off x="525463" y="1884784"/>
          <a:ext cx="11140820" cy="4185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9021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4" name="Rectangle 93">
            <a:extLst>
              <a:ext uri="{FF2B5EF4-FFF2-40B4-BE49-F238E27FC236}">
                <a16:creationId xmlns:a16="http://schemas.microsoft.com/office/drawing/2014/main" id="{142D98E1-37D2-4470-BF74-845E89795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Başlık 1">
            <a:extLst>
              <a:ext uri="{FF2B5EF4-FFF2-40B4-BE49-F238E27FC236}">
                <a16:creationId xmlns:a16="http://schemas.microsoft.com/office/drawing/2014/main" id="{846DA091-D8C5-4FA6-8D81-37A7FD7AD20C}"/>
              </a:ext>
            </a:extLst>
          </p:cNvPr>
          <p:cNvSpPr>
            <a:spLocks noGrp="1"/>
          </p:cNvSpPr>
          <p:nvPr>
            <p:ph type="title"/>
          </p:nvPr>
        </p:nvSpPr>
        <p:spPr>
          <a:xfrm>
            <a:off x="646829" y="1528527"/>
            <a:ext cx="4421731" cy="4542073"/>
          </a:xfrm>
        </p:spPr>
        <p:txBody>
          <a:bodyPr anchor="t">
            <a:normAutofit/>
          </a:bodyPr>
          <a:lstStyle/>
          <a:p>
            <a:r>
              <a:rPr lang="tr-TR" b="1" i="0" dirty="0">
                <a:effectLst/>
                <a:latin typeface="Fira Sans" panose="020B0503050000020004" pitchFamily="34" charset="0"/>
              </a:rPr>
              <a:t>PMYO BAŞVURU ŞARTLARI</a:t>
            </a:r>
            <a:endParaRPr lang="tr-TR" dirty="0"/>
          </a:p>
        </p:txBody>
      </p:sp>
      <p:sp>
        <p:nvSpPr>
          <p:cNvPr id="96" name="Freeform: Shape 95">
            <a:extLst>
              <a:ext uri="{FF2B5EF4-FFF2-40B4-BE49-F238E27FC236}">
                <a16:creationId xmlns:a16="http://schemas.microsoft.com/office/drawing/2014/main" id="{3ED2C98F-B668-4CD9-862F-6BF4AE5D2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3976378" cy="127377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6">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aphicFrame>
        <p:nvGraphicFramePr>
          <p:cNvPr id="5" name="İçerik Yer Tutucusu 2">
            <a:extLst>
              <a:ext uri="{FF2B5EF4-FFF2-40B4-BE49-F238E27FC236}">
                <a16:creationId xmlns:a16="http://schemas.microsoft.com/office/drawing/2014/main" id="{E865ADE8-CC7C-4EFD-ABBD-136A94EB75FF}"/>
              </a:ext>
            </a:extLst>
          </p:cNvPr>
          <p:cNvGraphicFramePr>
            <a:graphicFrameLocks noGrp="1"/>
          </p:cNvGraphicFramePr>
          <p:nvPr>
            <p:ph idx="1"/>
            <p:extLst>
              <p:ext uri="{D42A27DB-BD31-4B8C-83A1-F6EECF244321}">
                <p14:modId xmlns:p14="http://schemas.microsoft.com/office/powerpoint/2010/main" val="640699535"/>
              </p:ext>
            </p:extLst>
          </p:nvPr>
        </p:nvGraphicFramePr>
        <p:xfrm>
          <a:off x="3387012" y="83976"/>
          <a:ext cx="8130795" cy="6606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9807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Başlık 1">
            <a:extLst>
              <a:ext uri="{FF2B5EF4-FFF2-40B4-BE49-F238E27FC236}">
                <a16:creationId xmlns:a16="http://schemas.microsoft.com/office/drawing/2014/main" id="{729FE542-5388-4AFE-A674-767D3BB075D6}"/>
              </a:ext>
            </a:extLst>
          </p:cNvPr>
          <p:cNvSpPr>
            <a:spLocks noGrp="1"/>
          </p:cNvSpPr>
          <p:nvPr>
            <p:ph type="title"/>
          </p:nvPr>
        </p:nvSpPr>
        <p:spPr>
          <a:xfrm>
            <a:off x="525717" y="787068"/>
            <a:ext cx="4663649" cy="1455091"/>
          </a:xfrm>
        </p:spPr>
        <p:txBody>
          <a:bodyPr>
            <a:normAutofit/>
          </a:bodyPr>
          <a:lstStyle/>
          <a:p>
            <a:pPr>
              <a:lnSpc>
                <a:spcPct val="90000"/>
              </a:lnSpc>
            </a:pPr>
            <a:r>
              <a:rPr lang="tr-TR" sz="3300" b="1" i="0" dirty="0">
                <a:effectLst/>
                <a:latin typeface="Fira Sans" panose="020B0503050000020004" pitchFamily="34" charset="0"/>
              </a:rPr>
              <a:t>PMYO Başvurusu Nasıl Yapılır?</a:t>
            </a:r>
            <a:br>
              <a:rPr lang="tr-TR" sz="3300" b="1" i="0" dirty="0">
                <a:effectLst/>
                <a:latin typeface="Fira Sans" panose="020B0503050000020004" pitchFamily="34" charset="0"/>
              </a:rPr>
            </a:br>
            <a:endParaRPr lang="tr-TR" sz="3300" dirty="0"/>
          </a:p>
        </p:txBody>
      </p:sp>
      <p:sp>
        <p:nvSpPr>
          <p:cNvPr id="12" name="Freeform: Shape 11">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6">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4"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15"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6"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7"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8"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9"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0"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İçerik Yer Tutucusu 2">
            <a:extLst>
              <a:ext uri="{FF2B5EF4-FFF2-40B4-BE49-F238E27FC236}">
                <a16:creationId xmlns:a16="http://schemas.microsoft.com/office/drawing/2014/main" id="{0F2E9449-C594-4B4C-B318-94A1DD300062}"/>
              </a:ext>
            </a:extLst>
          </p:cNvPr>
          <p:cNvSpPr>
            <a:spLocks noGrp="1"/>
          </p:cNvSpPr>
          <p:nvPr>
            <p:ph idx="1"/>
          </p:nvPr>
        </p:nvSpPr>
        <p:spPr>
          <a:xfrm>
            <a:off x="525717" y="2796427"/>
            <a:ext cx="6320223" cy="3274503"/>
          </a:xfrm>
        </p:spPr>
        <p:txBody>
          <a:bodyPr>
            <a:normAutofit/>
          </a:bodyPr>
          <a:lstStyle/>
          <a:p>
            <a:pPr>
              <a:spcBef>
                <a:spcPts val="0"/>
              </a:spcBef>
              <a:spcAft>
                <a:spcPts val="600"/>
              </a:spcAft>
            </a:pPr>
            <a:r>
              <a:rPr lang="tr-TR" sz="2400" b="1" i="0" dirty="0">
                <a:effectLst/>
                <a:latin typeface="Times New Roman" panose="02020603050405020304" pitchFamily="18" charset="0"/>
                <a:cs typeface="Times New Roman" panose="02020603050405020304" pitchFamily="18" charset="0"/>
              </a:rPr>
              <a:t>İlk Başvuru: </a:t>
            </a:r>
            <a:r>
              <a:rPr lang="tr-TR" sz="2400" b="0" i="0" dirty="0">
                <a:effectLst/>
                <a:latin typeface="Times New Roman" panose="02020603050405020304" pitchFamily="18" charset="0"/>
                <a:cs typeface="Times New Roman" panose="02020603050405020304" pitchFamily="18" charset="0"/>
              </a:rPr>
              <a:t>İnternet Üzerinden </a:t>
            </a:r>
            <a:r>
              <a:rPr lang="tr-TR" sz="2400" b="1" i="0" dirty="0">
                <a:effectLst/>
                <a:latin typeface="Times New Roman" panose="02020603050405020304" pitchFamily="18" charset="0"/>
                <a:cs typeface="Times New Roman" panose="02020603050405020304" pitchFamily="18" charset="0"/>
              </a:rPr>
              <a:t>Ön Başvuru </a:t>
            </a:r>
            <a:r>
              <a:rPr lang="tr-TR" sz="2400" b="0" i="0" dirty="0">
                <a:effectLst/>
                <a:latin typeface="Times New Roman" panose="02020603050405020304" pitchFamily="18" charset="0"/>
                <a:cs typeface="Times New Roman" panose="02020603050405020304" pitchFamily="18" charset="0"/>
              </a:rPr>
              <a:t>yapılır.  e-Devlet kapısı şifresi ile internet ortamında başvuru esnasında ilgili haneler doldurularak başvuru işlemi sonuçlandırılacaktır. </a:t>
            </a:r>
          </a:p>
          <a:p>
            <a:pPr>
              <a:spcBef>
                <a:spcPts val="0"/>
              </a:spcBef>
              <a:spcAft>
                <a:spcPts val="600"/>
              </a:spcAft>
            </a:pPr>
            <a:r>
              <a:rPr lang="tr-TR" sz="2400" b="0" i="0" dirty="0">
                <a:effectLst/>
                <a:latin typeface="Times New Roman" panose="02020603050405020304" pitchFamily="18" charset="0"/>
                <a:cs typeface="Times New Roman" panose="02020603050405020304" pitchFamily="18" charset="0"/>
              </a:rPr>
              <a:t>İnternet ortamında başvurular belirtilen tarihler arasında yapılacaktır. </a:t>
            </a:r>
            <a:endParaRPr lang="tr-TR" sz="2400" dirty="0">
              <a:latin typeface="Times New Roman" panose="02020603050405020304" pitchFamily="18" charset="0"/>
              <a:cs typeface="Times New Roman" panose="02020603050405020304" pitchFamily="18" charset="0"/>
            </a:endParaRPr>
          </a:p>
        </p:txBody>
      </p:sp>
      <p:pic>
        <p:nvPicPr>
          <p:cNvPr id="7" name="Graphic 6" descr="İnternet">
            <a:extLst>
              <a:ext uri="{FF2B5EF4-FFF2-40B4-BE49-F238E27FC236}">
                <a16:creationId xmlns:a16="http://schemas.microsoft.com/office/drawing/2014/main" id="{9137E710-3EE9-40B6-B8D9-6B91B4CA73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01280" y="598894"/>
            <a:ext cx="4912711" cy="4912711"/>
          </a:xfrm>
          <a:prstGeom prst="rect">
            <a:avLst/>
          </a:prstGeom>
        </p:spPr>
      </p:pic>
      <p:sp>
        <p:nvSpPr>
          <p:cNvPr id="22" name="Freeform: Shape 21">
            <a:extLst>
              <a:ext uri="{FF2B5EF4-FFF2-40B4-BE49-F238E27FC236}">
                <a16:creationId xmlns:a16="http://schemas.microsoft.com/office/drawing/2014/main" id="{55820E42-2F9D-41EF-B67F-522A133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4" name="Group 23">
            <a:extLst>
              <a:ext uri="{FF2B5EF4-FFF2-40B4-BE49-F238E27FC236}">
                <a16:creationId xmlns:a16="http://schemas.microsoft.com/office/drawing/2014/main" id="{13D9BC31-B57D-4933-AD83-94F462D4C2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5" name="Freeform: Shape 24">
              <a:extLst>
                <a:ext uri="{FF2B5EF4-FFF2-40B4-BE49-F238E27FC236}">
                  <a16:creationId xmlns:a16="http://schemas.microsoft.com/office/drawing/2014/main" id="{D84AFEA3-A055-41AE-96F3-34BA581424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6" name="Freeform: Shape 25">
              <a:extLst>
                <a:ext uri="{FF2B5EF4-FFF2-40B4-BE49-F238E27FC236}">
                  <a16:creationId xmlns:a16="http://schemas.microsoft.com/office/drawing/2014/main" id="{9028771F-62FA-4349-B7A8-CE1682D2CE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7" name="Freeform: Shape 26">
              <a:extLst>
                <a:ext uri="{FF2B5EF4-FFF2-40B4-BE49-F238E27FC236}">
                  <a16:creationId xmlns:a16="http://schemas.microsoft.com/office/drawing/2014/main" id="{319CDEE6-CB2F-49F0-B237-2A26A3D1DC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8" name="Graphic 12">
              <a:extLst>
                <a:ext uri="{FF2B5EF4-FFF2-40B4-BE49-F238E27FC236}">
                  <a16:creationId xmlns:a16="http://schemas.microsoft.com/office/drawing/2014/main" id="{3DD82286-02D2-4210-A797-5D502D44A3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9" name="Graphic 15">
              <a:extLst>
                <a:ext uri="{FF2B5EF4-FFF2-40B4-BE49-F238E27FC236}">
                  <a16:creationId xmlns:a16="http://schemas.microsoft.com/office/drawing/2014/main" id="{735449F4-80DA-4E06-B3B6-B9F519F4A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30" name="Graphic 15">
              <a:extLst>
                <a:ext uri="{FF2B5EF4-FFF2-40B4-BE49-F238E27FC236}">
                  <a16:creationId xmlns:a16="http://schemas.microsoft.com/office/drawing/2014/main" id="{61FABA3B-05B6-433C-90F9-8D9691A84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E1FEBA45-D0A3-4091-9956-161EDA21A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1220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8">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Başlık 1">
            <a:extLst>
              <a:ext uri="{FF2B5EF4-FFF2-40B4-BE49-F238E27FC236}">
                <a16:creationId xmlns:a16="http://schemas.microsoft.com/office/drawing/2014/main" id="{A1EF5A13-5492-4F27-9F1D-AE5B29EC4C50}"/>
              </a:ext>
            </a:extLst>
          </p:cNvPr>
          <p:cNvSpPr>
            <a:spLocks noGrp="1"/>
          </p:cNvSpPr>
          <p:nvPr>
            <p:ph type="title"/>
          </p:nvPr>
        </p:nvSpPr>
        <p:spPr>
          <a:xfrm>
            <a:off x="525717" y="787068"/>
            <a:ext cx="5566263" cy="1455091"/>
          </a:xfrm>
        </p:spPr>
        <p:txBody>
          <a:bodyPr>
            <a:normAutofit/>
          </a:bodyPr>
          <a:lstStyle/>
          <a:p>
            <a:r>
              <a:rPr lang="tr-TR" sz="3600" b="1" i="0" dirty="0">
                <a:effectLst/>
                <a:latin typeface="Fira Sans" panose="020B0503050000020004" pitchFamily="34" charset="0"/>
              </a:rPr>
              <a:t>PMYO Başvurusu Nasıl Yapılır?</a:t>
            </a:r>
            <a:endParaRPr lang="tr-TR" dirty="0"/>
          </a:p>
        </p:txBody>
      </p:sp>
      <p:sp>
        <p:nvSpPr>
          <p:cNvPr id="33" name="Freeform: Shape 10">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4"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35"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5"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36"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37"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38"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39"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İçerik Yer Tutucusu 2">
            <a:extLst>
              <a:ext uri="{FF2B5EF4-FFF2-40B4-BE49-F238E27FC236}">
                <a16:creationId xmlns:a16="http://schemas.microsoft.com/office/drawing/2014/main" id="{184F7303-4421-4DA5-A53E-2F4B5028B5DB}"/>
              </a:ext>
            </a:extLst>
          </p:cNvPr>
          <p:cNvSpPr>
            <a:spLocks noGrp="1"/>
          </p:cNvSpPr>
          <p:nvPr>
            <p:ph idx="1"/>
          </p:nvPr>
        </p:nvSpPr>
        <p:spPr>
          <a:xfrm>
            <a:off x="525717" y="2796427"/>
            <a:ext cx="5566263" cy="3274503"/>
          </a:xfrm>
        </p:spPr>
        <p:txBody>
          <a:bodyPr>
            <a:normAutofit/>
          </a:bodyPr>
          <a:lstStyle/>
          <a:p>
            <a:endParaRPr lang="tr-TR" dirty="0"/>
          </a:p>
          <a:p>
            <a:endParaRPr lang="tr-TR" dirty="0"/>
          </a:p>
        </p:txBody>
      </p:sp>
      <p:pic>
        <p:nvPicPr>
          <p:cNvPr id="40" name="Picture 4" descr="Masanın üzerinde bir takvim">
            <a:extLst>
              <a:ext uri="{FF2B5EF4-FFF2-40B4-BE49-F238E27FC236}">
                <a16:creationId xmlns:a16="http://schemas.microsoft.com/office/drawing/2014/main" id="{B774E155-2CCF-448C-B666-4EACB74502E9}"/>
              </a:ext>
            </a:extLst>
          </p:cNvPr>
          <p:cNvPicPr>
            <a:picLocks noChangeAspect="1"/>
          </p:cNvPicPr>
          <p:nvPr/>
        </p:nvPicPr>
        <p:blipFill rotWithShape="1">
          <a:blip r:embed="rId2"/>
          <a:srcRect l="5370" r="39537" b="-1"/>
          <a:stretch/>
        </p:blipFill>
        <p:spPr>
          <a:xfrm>
            <a:off x="6531789" y="10"/>
            <a:ext cx="5660211" cy="6857990"/>
          </a:xfrm>
          <a:prstGeom prst="rect">
            <a:avLst/>
          </a:prstGeom>
        </p:spPr>
      </p:pic>
      <p:sp>
        <p:nvSpPr>
          <p:cNvPr id="41" name="Freeform: Shape 20">
            <a:extLst>
              <a:ext uri="{FF2B5EF4-FFF2-40B4-BE49-F238E27FC236}">
                <a16:creationId xmlns:a16="http://schemas.microsoft.com/office/drawing/2014/main" id="{55820E42-2F9D-41EF-B67F-522A133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42" name="Group 22">
            <a:extLst>
              <a:ext uri="{FF2B5EF4-FFF2-40B4-BE49-F238E27FC236}">
                <a16:creationId xmlns:a16="http://schemas.microsoft.com/office/drawing/2014/main" id="{13D9BC31-B57D-4933-AD83-94F462D4C2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43" name="Freeform: Shape 23">
              <a:extLst>
                <a:ext uri="{FF2B5EF4-FFF2-40B4-BE49-F238E27FC236}">
                  <a16:creationId xmlns:a16="http://schemas.microsoft.com/office/drawing/2014/main" id="{D84AFEA3-A055-41AE-96F3-34BA581424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4" name="Freeform: Shape 24">
              <a:extLst>
                <a:ext uri="{FF2B5EF4-FFF2-40B4-BE49-F238E27FC236}">
                  <a16:creationId xmlns:a16="http://schemas.microsoft.com/office/drawing/2014/main" id="{9028771F-62FA-4349-B7A8-CE1682D2CE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5" name="Freeform: Shape 25">
              <a:extLst>
                <a:ext uri="{FF2B5EF4-FFF2-40B4-BE49-F238E27FC236}">
                  <a16:creationId xmlns:a16="http://schemas.microsoft.com/office/drawing/2014/main" id="{319CDEE6-CB2F-49F0-B237-2A26A3D1DC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6" name="Graphic 12">
              <a:extLst>
                <a:ext uri="{FF2B5EF4-FFF2-40B4-BE49-F238E27FC236}">
                  <a16:creationId xmlns:a16="http://schemas.microsoft.com/office/drawing/2014/main" id="{3DD82286-02D2-4210-A797-5D502D44A3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47" name="Graphic 15">
              <a:extLst>
                <a:ext uri="{FF2B5EF4-FFF2-40B4-BE49-F238E27FC236}">
                  <a16:creationId xmlns:a16="http://schemas.microsoft.com/office/drawing/2014/main" id="{735449F4-80DA-4E06-B3B6-B9F519F4A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48" name="Graphic 15">
              <a:extLst>
                <a:ext uri="{FF2B5EF4-FFF2-40B4-BE49-F238E27FC236}">
                  <a16:creationId xmlns:a16="http://schemas.microsoft.com/office/drawing/2014/main" id="{61FABA3B-05B6-433C-90F9-8D9691A84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49" name="Freeform: Shape 29">
              <a:extLst>
                <a:ext uri="{FF2B5EF4-FFF2-40B4-BE49-F238E27FC236}">
                  <a16:creationId xmlns:a16="http://schemas.microsoft.com/office/drawing/2014/main" id="{E1FEBA45-D0A3-4091-9956-161EDA21A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Metin kutusu 49">
            <a:extLst>
              <a:ext uri="{FF2B5EF4-FFF2-40B4-BE49-F238E27FC236}">
                <a16:creationId xmlns:a16="http://schemas.microsoft.com/office/drawing/2014/main" id="{730D5442-04AD-4087-A20A-6311597FA994}"/>
              </a:ext>
            </a:extLst>
          </p:cNvPr>
          <p:cNvSpPr txBox="1"/>
          <p:nvPr/>
        </p:nvSpPr>
        <p:spPr>
          <a:xfrm>
            <a:off x="466531" y="3029227"/>
            <a:ext cx="5801442" cy="2951064"/>
          </a:xfrm>
          <a:prstGeom prst="rect">
            <a:avLst/>
          </a:prstGeom>
          <a:noFill/>
        </p:spPr>
        <p:txBody>
          <a:bodyPr wrap="square">
            <a:spAutoFit/>
          </a:bodyPr>
          <a:lstStyle/>
          <a:p>
            <a:pPr>
              <a:lnSpc>
                <a:spcPct val="150000"/>
              </a:lnSpc>
              <a:spcBef>
                <a:spcPts val="0"/>
              </a:spcBef>
            </a:pPr>
            <a:r>
              <a:rPr lang="tr-TR" b="1" i="0" dirty="0">
                <a:solidFill>
                  <a:srgbClr val="000000"/>
                </a:solidFill>
                <a:effectLst/>
                <a:latin typeface="Times New Roman" panose="02020603050405020304" pitchFamily="18" charset="0"/>
                <a:cs typeface="Times New Roman" panose="02020603050405020304" pitchFamily="18" charset="0"/>
              </a:rPr>
              <a:t>İkinci Aşama:</a:t>
            </a:r>
            <a:r>
              <a:rPr lang="tr-TR" b="0" i="0" dirty="0">
                <a:solidFill>
                  <a:srgbClr val="000000"/>
                </a:solidFill>
                <a:effectLst/>
                <a:latin typeface="Times New Roman" panose="02020603050405020304" pitchFamily="18" charset="0"/>
                <a:cs typeface="Times New Roman" panose="02020603050405020304" pitchFamily="18" charset="0"/>
              </a:rPr>
              <a:t> Polis Akademisi tarafından yapılan ilana başvuru yapan adaylar, şahsen başvurularının alınması ve </a:t>
            </a:r>
            <a:r>
              <a:rPr lang="tr-TR" b="1" i="0" dirty="0">
                <a:solidFill>
                  <a:srgbClr val="000000"/>
                </a:solidFill>
                <a:effectLst/>
                <a:latin typeface="Times New Roman" panose="02020603050405020304" pitchFamily="18" charset="0"/>
                <a:cs typeface="Times New Roman" panose="02020603050405020304" pitchFamily="18" charset="0"/>
              </a:rPr>
              <a:t>ön sağlık kontrollerinin</a:t>
            </a:r>
            <a:r>
              <a:rPr lang="tr-TR" b="0" i="0" dirty="0">
                <a:solidFill>
                  <a:srgbClr val="000000"/>
                </a:solidFill>
                <a:effectLst/>
                <a:latin typeface="Times New Roman" panose="02020603050405020304" pitchFamily="18" charset="0"/>
                <a:cs typeface="Times New Roman" panose="02020603050405020304" pitchFamily="18" charset="0"/>
              </a:rPr>
              <a:t> yapılması için Polis Akademisi Başkanlığının resmi internet sitesinde (https://pa.edu.tr)  başvuru tarihleri ve başvuru merkezleri açıklanır. </a:t>
            </a:r>
          </a:p>
          <a:p>
            <a:pPr>
              <a:lnSpc>
                <a:spcPct val="150000"/>
              </a:lnSpc>
              <a:spcBef>
                <a:spcPts val="0"/>
              </a:spcBef>
            </a:pPr>
            <a:r>
              <a:rPr lang="tr-TR" dirty="0">
                <a:solidFill>
                  <a:srgbClr val="000000"/>
                </a:solidFill>
                <a:latin typeface="Times New Roman" panose="02020603050405020304" pitchFamily="18" charset="0"/>
                <a:cs typeface="Times New Roman" panose="02020603050405020304" pitchFamily="18" charset="0"/>
              </a:rPr>
              <a:t>NOT: Başvuru evraklarınızı </a:t>
            </a:r>
            <a:r>
              <a:rPr lang="tr-TR" b="0" i="0" dirty="0">
                <a:solidFill>
                  <a:srgbClr val="000000"/>
                </a:solidFill>
                <a:effectLst/>
                <a:latin typeface="Times New Roman" panose="02020603050405020304" pitchFamily="18" charset="0"/>
                <a:cs typeface="Times New Roman" panose="02020603050405020304" pitchFamily="18" charset="0"/>
              </a:rPr>
              <a:t>teslim edeceğiniz </a:t>
            </a:r>
            <a:r>
              <a:rPr lang="tr-TR" dirty="0">
                <a:solidFill>
                  <a:srgbClr val="000000"/>
                </a:solidFill>
                <a:latin typeface="Times New Roman" panose="02020603050405020304" pitchFamily="18" charset="0"/>
                <a:cs typeface="Times New Roman" panose="02020603050405020304" pitchFamily="18" charset="0"/>
              </a:rPr>
              <a:t>tarih ve yeri </a:t>
            </a:r>
            <a:r>
              <a:rPr lang="tr-TR" b="0" i="0" dirty="0">
                <a:solidFill>
                  <a:srgbClr val="000000"/>
                </a:solidFill>
                <a:effectLst/>
                <a:latin typeface="Times New Roman" panose="02020603050405020304" pitchFamily="18" charset="0"/>
                <a:cs typeface="Times New Roman" panose="02020603050405020304" pitchFamily="18" charset="0"/>
              </a:rPr>
              <a:t> açıklanacaktır.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7075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Başlık 1">
            <a:extLst>
              <a:ext uri="{FF2B5EF4-FFF2-40B4-BE49-F238E27FC236}">
                <a16:creationId xmlns:a16="http://schemas.microsoft.com/office/drawing/2014/main" id="{492CEA0D-2632-4F48-B1F0-61F245DD8A28}"/>
              </a:ext>
            </a:extLst>
          </p:cNvPr>
          <p:cNvSpPr>
            <a:spLocks noGrp="1"/>
          </p:cNvSpPr>
          <p:nvPr>
            <p:ph type="title"/>
          </p:nvPr>
        </p:nvSpPr>
        <p:spPr>
          <a:xfrm>
            <a:off x="5329554" y="278960"/>
            <a:ext cx="4213359" cy="1890665"/>
          </a:xfrm>
        </p:spPr>
        <p:txBody>
          <a:bodyPr anchor="b">
            <a:normAutofit/>
          </a:bodyPr>
          <a:lstStyle/>
          <a:p>
            <a:r>
              <a:rPr lang="tr-TR" b="1" i="0" dirty="0">
                <a:effectLst/>
                <a:latin typeface="Fira Sans" panose="020B0503050000020004" pitchFamily="34" charset="0"/>
              </a:rPr>
              <a:t>PMYO Başvurusu Nasıl Yapılır?</a:t>
            </a:r>
            <a:endParaRPr lang="tr-TR" dirty="0"/>
          </a:p>
        </p:txBody>
      </p:sp>
      <p:pic>
        <p:nvPicPr>
          <p:cNvPr id="7" name="Graphic 6" descr="Çalıştır">
            <a:extLst>
              <a:ext uri="{FF2B5EF4-FFF2-40B4-BE49-F238E27FC236}">
                <a16:creationId xmlns:a16="http://schemas.microsoft.com/office/drawing/2014/main" id="{8013AE41-94DE-4ECB-9827-C2E19579F2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3244" y="801749"/>
            <a:ext cx="5112709" cy="5112709"/>
          </a:xfrm>
          <a:prstGeom prst="rect">
            <a:avLst/>
          </a:prstGeom>
        </p:spPr>
      </p:pic>
      <p:grpSp>
        <p:nvGrpSpPr>
          <p:cNvPr id="38" name="Graphic 78">
            <a:extLst>
              <a:ext uri="{FF2B5EF4-FFF2-40B4-BE49-F238E27FC236}">
                <a16:creationId xmlns:a16="http://schemas.microsoft.com/office/drawing/2014/main" id="{5E46079A-4648-465E-9D1A-479174C99F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71728" y="3092185"/>
            <a:ext cx="972241" cy="45718"/>
            <a:chOff x="4886325" y="3371754"/>
            <a:chExt cx="2418492" cy="113728"/>
          </a:xfrm>
          <a:solidFill>
            <a:schemeClr val="accent1"/>
          </a:solidFill>
        </p:grpSpPr>
        <p:sp>
          <p:nvSpPr>
            <p:cNvPr id="39" name="Graphic 78">
              <a:extLst>
                <a:ext uri="{FF2B5EF4-FFF2-40B4-BE49-F238E27FC236}">
                  <a16:creationId xmlns:a16="http://schemas.microsoft.com/office/drawing/2014/main" id="{A3BA42E0-6D8E-44BF-AC6B-5FB25C200A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0" name="Graphic 78">
              <a:extLst>
                <a:ext uri="{FF2B5EF4-FFF2-40B4-BE49-F238E27FC236}">
                  <a16:creationId xmlns:a16="http://schemas.microsoft.com/office/drawing/2014/main" id="{91EF6403-FD18-4EC0-840F-8F70F3494B3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1" name="Graphic 78">
                <a:extLst>
                  <a:ext uri="{FF2B5EF4-FFF2-40B4-BE49-F238E27FC236}">
                    <a16:creationId xmlns:a16="http://schemas.microsoft.com/office/drawing/2014/main" id="{92B6AD13-0D11-4C0C-A362-E048C97326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42" name="Graphic 78">
                <a:extLst>
                  <a:ext uri="{FF2B5EF4-FFF2-40B4-BE49-F238E27FC236}">
                    <a16:creationId xmlns:a16="http://schemas.microsoft.com/office/drawing/2014/main" id="{61DDD1A9-F0A4-4900-9DEF-F6B383361B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43" name="Graphic 78">
                <a:extLst>
                  <a:ext uri="{FF2B5EF4-FFF2-40B4-BE49-F238E27FC236}">
                    <a16:creationId xmlns:a16="http://schemas.microsoft.com/office/drawing/2014/main" id="{F26977AE-F962-40FD-945B-D1E106951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4" name="Graphic 78">
                <a:extLst>
                  <a:ext uri="{FF2B5EF4-FFF2-40B4-BE49-F238E27FC236}">
                    <a16:creationId xmlns:a16="http://schemas.microsoft.com/office/drawing/2014/main" id="{6078955A-1871-4463-B23D-8AD33984CD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46" name="Freeform: Shape 45">
            <a:extLst>
              <a:ext uri="{FF2B5EF4-FFF2-40B4-BE49-F238E27FC236}">
                <a16:creationId xmlns:a16="http://schemas.microsoft.com/office/drawing/2014/main" id="{62F1D297-74F5-4948-9655-BC87A30A46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5637359"/>
            <a:ext cx="5486401" cy="1220641"/>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48" name="Group 47">
            <a:extLst>
              <a:ext uri="{FF2B5EF4-FFF2-40B4-BE49-F238E27FC236}">
                <a16:creationId xmlns:a16="http://schemas.microsoft.com/office/drawing/2014/main" id="{756DB040-BB4B-446D-9172-7253A56604B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7782" y="5182141"/>
            <a:ext cx="886141" cy="802496"/>
            <a:chOff x="10948005" y="3272152"/>
            <a:chExt cx="868640" cy="786648"/>
          </a:xfrm>
          <a:solidFill>
            <a:schemeClr val="accent1"/>
          </a:solidFill>
        </p:grpSpPr>
        <p:sp>
          <p:nvSpPr>
            <p:cNvPr id="49" name="Freeform: Shape 48">
              <a:extLst>
                <a:ext uri="{FF2B5EF4-FFF2-40B4-BE49-F238E27FC236}">
                  <a16:creationId xmlns:a16="http://schemas.microsoft.com/office/drawing/2014/main" id="{58AE7480-26E8-4D60-9ABF-DF801570B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0" name="Freeform: Shape 49">
              <a:extLst>
                <a:ext uri="{FF2B5EF4-FFF2-40B4-BE49-F238E27FC236}">
                  <a16:creationId xmlns:a16="http://schemas.microsoft.com/office/drawing/2014/main" id="{3644645D-B360-4E3D-A96A-6D9CE4F34C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1" name="Freeform: Shape 50">
              <a:extLst>
                <a:ext uri="{FF2B5EF4-FFF2-40B4-BE49-F238E27FC236}">
                  <a16:creationId xmlns:a16="http://schemas.microsoft.com/office/drawing/2014/main" id="{E99C8E1E-3260-4E6A-83CA-933468316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2" name="Graphic 12">
              <a:extLst>
                <a:ext uri="{FF2B5EF4-FFF2-40B4-BE49-F238E27FC236}">
                  <a16:creationId xmlns:a16="http://schemas.microsoft.com/office/drawing/2014/main" id="{3A551C21-5423-4320-86B3-CA6956E708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53" name="Graphic 15">
              <a:extLst>
                <a:ext uri="{FF2B5EF4-FFF2-40B4-BE49-F238E27FC236}">
                  <a16:creationId xmlns:a16="http://schemas.microsoft.com/office/drawing/2014/main" id="{6D1A9E3F-8323-45A6-B267-8EA6B1A000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4" name="Graphic 15">
              <a:extLst>
                <a:ext uri="{FF2B5EF4-FFF2-40B4-BE49-F238E27FC236}">
                  <a16:creationId xmlns:a16="http://schemas.microsoft.com/office/drawing/2014/main" id="{F4049F71-8749-4860-8F6D-611D459A9F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89D62868-92E4-42DF-9CF9-A9190CC14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İçerik Yer Tutucusu 2">
            <a:extLst>
              <a:ext uri="{FF2B5EF4-FFF2-40B4-BE49-F238E27FC236}">
                <a16:creationId xmlns:a16="http://schemas.microsoft.com/office/drawing/2014/main" id="{AA33C1C9-99E3-4859-B4FB-41A33B8ECA17}"/>
              </a:ext>
            </a:extLst>
          </p:cNvPr>
          <p:cNvSpPr>
            <a:spLocks noGrp="1"/>
          </p:cNvSpPr>
          <p:nvPr>
            <p:ph idx="1"/>
          </p:nvPr>
        </p:nvSpPr>
        <p:spPr>
          <a:xfrm>
            <a:off x="4925273" y="3429000"/>
            <a:ext cx="6840898" cy="2641930"/>
          </a:xfrm>
        </p:spPr>
        <p:txBody>
          <a:bodyPr>
            <a:normAutofit/>
          </a:bodyPr>
          <a:lstStyle/>
          <a:p>
            <a:r>
              <a:rPr lang="tr-TR" b="1" i="0" dirty="0">
                <a:effectLst/>
                <a:latin typeface="Times New Roman" panose="02020603050405020304" pitchFamily="18" charset="0"/>
                <a:cs typeface="Times New Roman" panose="02020603050405020304" pitchFamily="18" charset="0"/>
              </a:rPr>
              <a:t>Üçüncü Aşama: Başvuru şartlarınızı yerine getirdiğiniz takdirde FİZİKİ YETERLİLİK MÜLAKATINA alınırsınız. </a:t>
            </a:r>
            <a:r>
              <a:rPr lang="tr-TR" b="0" i="0" dirty="0">
                <a:effectLst/>
                <a:latin typeface="Times New Roman" panose="02020603050405020304" pitchFamily="18" charset="0"/>
                <a:cs typeface="Times New Roman" panose="02020603050405020304" pitchFamily="18" charset="0"/>
              </a:rPr>
              <a:t>Burada Polis Akademisi tarafından hazırlanan  parkura katılırsınız.</a:t>
            </a:r>
            <a:endParaRPr lang="tr-TR" b="1" i="0" dirty="0">
              <a:effectLst/>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99562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Başlık 1">
            <a:extLst>
              <a:ext uri="{FF2B5EF4-FFF2-40B4-BE49-F238E27FC236}">
                <a16:creationId xmlns:a16="http://schemas.microsoft.com/office/drawing/2014/main" id="{9B553CA0-E851-4B8C-A57E-CCAE48EE614A}"/>
              </a:ext>
            </a:extLst>
          </p:cNvPr>
          <p:cNvSpPr>
            <a:spLocks noGrp="1"/>
          </p:cNvSpPr>
          <p:nvPr>
            <p:ph type="title"/>
          </p:nvPr>
        </p:nvSpPr>
        <p:spPr>
          <a:xfrm>
            <a:off x="525717" y="787069"/>
            <a:ext cx="5566263" cy="819812"/>
          </a:xfrm>
        </p:spPr>
        <p:txBody>
          <a:bodyPr>
            <a:normAutofit fontScale="90000"/>
          </a:bodyPr>
          <a:lstStyle/>
          <a:p>
            <a:r>
              <a:rPr lang="tr-TR" b="1" i="0" dirty="0">
                <a:effectLst/>
                <a:latin typeface="Fira Sans" panose="020B0503050000020004" pitchFamily="34" charset="0"/>
              </a:rPr>
              <a:t>PMYO Başvurusu Nasıl Yapılır?</a:t>
            </a:r>
            <a:endParaRPr lang="tr-TR" dirty="0"/>
          </a:p>
        </p:txBody>
      </p:sp>
      <p:sp>
        <p:nvSpPr>
          <p:cNvPr id="50" name="Freeform: Shape 49">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2"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53"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54"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55"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56"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57"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58"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İçerik Yer Tutucusu 2">
            <a:extLst>
              <a:ext uri="{FF2B5EF4-FFF2-40B4-BE49-F238E27FC236}">
                <a16:creationId xmlns:a16="http://schemas.microsoft.com/office/drawing/2014/main" id="{01CA9147-8768-41D5-82BC-958A57A45F70}"/>
              </a:ext>
            </a:extLst>
          </p:cNvPr>
          <p:cNvSpPr>
            <a:spLocks noGrp="1"/>
          </p:cNvSpPr>
          <p:nvPr>
            <p:ph idx="1"/>
          </p:nvPr>
        </p:nvSpPr>
        <p:spPr>
          <a:xfrm>
            <a:off x="199963" y="2698143"/>
            <a:ext cx="6081105" cy="4012240"/>
          </a:xfrm>
        </p:spPr>
        <p:txBody>
          <a:bodyPr>
            <a:normAutofit/>
          </a:bodyPr>
          <a:lstStyle/>
          <a:p>
            <a:pPr>
              <a:lnSpc>
                <a:spcPct val="150000"/>
              </a:lnSpc>
              <a:spcBef>
                <a:spcPts val="0"/>
              </a:spcBef>
            </a:pPr>
            <a:r>
              <a:rPr lang="tr-TR" b="1" i="0" dirty="0">
                <a:effectLst/>
                <a:latin typeface="Fira Sans" panose="020B0503050000020004" pitchFamily="34" charset="0"/>
              </a:rPr>
              <a:t>Dördüncü Aşama:</a:t>
            </a:r>
            <a:r>
              <a:rPr lang="tr-TR" b="0" i="0" dirty="0">
                <a:effectLst/>
                <a:latin typeface="Fira Sans" panose="020B0503050000020004" pitchFamily="34" charset="0"/>
              </a:rPr>
              <a:t> Bu aşamada ise yukarıdaki aşamaları başarı ile geçen öğrenciler sözlü mülakata girmeye hak kazanır. </a:t>
            </a:r>
            <a:r>
              <a:rPr lang="tr-TR" b="0" i="1" u="sng" dirty="0">
                <a:solidFill>
                  <a:schemeClr val="accent2"/>
                </a:solidFill>
                <a:effectLst/>
                <a:latin typeface="Fira Sans" panose="020B0503050000020004" pitchFamily="34" charset="0"/>
              </a:rPr>
              <a:t>Sınav esnasında adaylara, genel kültür konularından hazırlanan soruların yazılı olduğu bir kart çektirilir. </a:t>
            </a:r>
            <a:r>
              <a:rPr lang="tr-TR" i="1" u="sng" dirty="0">
                <a:solidFill>
                  <a:schemeClr val="accent2"/>
                </a:solidFill>
                <a:latin typeface="Fira Sans" panose="020B0503050000020004" pitchFamily="34" charset="0"/>
              </a:rPr>
              <a:t>Karta yazan konu hakkında </a:t>
            </a:r>
            <a:r>
              <a:rPr lang="tr-TR" b="0" i="1" u="sng" dirty="0">
                <a:solidFill>
                  <a:schemeClr val="accent2"/>
                </a:solidFill>
                <a:effectLst/>
                <a:latin typeface="Fira Sans" panose="020B0503050000020004" pitchFamily="34" charset="0"/>
              </a:rPr>
              <a:t>düşünmesi ve sunum yapması için yeterli süre verilir. </a:t>
            </a:r>
            <a:r>
              <a:rPr lang="tr-TR" b="0" i="0" dirty="0">
                <a:effectLst/>
                <a:latin typeface="Fira Sans" panose="020B0503050000020004" pitchFamily="34" charset="0"/>
              </a:rPr>
              <a:t>Konu ile ilgili olarak komisyonca adaya haricen sorular da yöneltilebilir. </a:t>
            </a:r>
            <a:endParaRPr lang="tr-TR" dirty="0"/>
          </a:p>
        </p:txBody>
      </p:sp>
      <p:pic>
        <p:nvPicPr>
          <p:cNvPr id="41" name="Picture 4" descr="Çok renkli kağıt-küçük resim">
            <a:extLst>
              <a:ext uri="{FF2B5EF4-FFF2-40B4-BE49-F238E27FC236}">
                <a16:creationId xmlns:a16="http://schemas.microsoft.com/office/drawing/2014/main" id="{075747D9-C252-411D-826A-D14444DE50EF}"/>
              </a:ext>
            </a:extLst>
          </p:cNvPr>
          <p:cNvPicPr>
            <a:picLocks noChangeAspect="1"/>
          </p:cNvPicPr>
          <p:nvPr/>
        </p:nvPicPr>
        <p:blipFill rotWithShape="1">
          <a:blip r:embed="rId2"/>
          <a:srcRect l="23573" r="21335" b="-1"/>
          <a:stretch/>
        </p:blipFill>
        <p:spPr>
          <a:xfrm>
            <a:off x="6531789" y="10"/>
            <a:ext cx="5660211" cy="6857990"/>
          </a:xfrm>
          <a:prstGeom prst="rect">
            <a:avLst/>
          </a:prstGeom>
        </p:spPr>
      </p:pic>
      <p:sp>
        <p:nvSpPr>
          <p:cNvPr id="60" name="Freeform: Shape 59">
            <a:extLst>
              <a:ext uri="{FF2B5EF4-FFF2-40B4-BE49-F238E27FC236}">
                <a16:creationId xmlns:a16="http://schemas.microsoft.com/office/drawing/2014/main" id="{55820E42-2F9D-41EF-B67F-522A133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2" name="Group 61">
            <a:extLst>
              <a:ext uri="{FF2B5EF4-FFF2-40B4-BE49-F238E27FC236}">
                <a16:creationId xmlns:a16="http://schemas.microsoft.com/office/drawing/2014/main" id="{13D9BC31-B57D-4933-AD83-94F462D4C2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63" name="Freeform: Shape 62">
              <a:extLst>
                <a:ext uri="{FF2B5EF4-FFF2-40B4-BE49-F238E27FC236}">
                  <a16:creationId xmlns:a16="http://schemas.microsoft.com/office/drawing/2014/main" id="{D84AFEA3-A055-41AE-96F3-34BA581424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4" name="Freeform: Shape 63">
              <a:extLst>
                <a:ext uri="{FF2B5EF4-FFF2-40B4-BE49-F238E27FC236}">
                  <a16:creationId xmlns:a16="http://schemas.microsoft.com/office/drawing/2014/main" id="{9028771F-62FA-4349-B7A8-CE1682D2CE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5" name="Freeform: Shape 64">
              <a:extLst>
                <a:ext uri="{FF2B5EF4-FFF2-40B4-BE49-F238E27FC236}">
                  <a16:creationId xmlns:a16="http://schemas.microsoft.com/office/drawing/2014/main" id="{319CDEE6-CB2F-49F0-B237-2A26A3D1DC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6" name="Graphic 12">
              <a:extLst>
                <a:ext uri="{FF2B5EF4-FFF2-40B4-BE49-F238E27FC236}">
                  <a16:creationId xmlns:a16="http://schemas.microsoft.com/office/drawing/2014/main" id="{3DD82286-02D2-4210-A797-5D502D44A3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67" name="Graphic 15">
              <a:extLst>
                <a:ext uri="{FF2B5EF4-FFF2-40B4-BE49-F238E27FC236}">
                  <a16:creationId xmlns:a16="http://schemas.microsoft.com/office/drawing/2014/main" id="{735449F4-80DA-4E06-B3B6-B9F519F4A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68" name="Graphic 15">
              <a:extLst>
                <a:ext uri="{FF2B5EF4-FFF2-40B4-BE49-F238E27FC236}">
                  <a16:creationId xmlns:a16="http://schemas.microsoft.com/office/drawing/2014/main" id="{61FABA3B-05B6-433C-90F9-8D9691A84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E1FEBA45-D0A3-4091-9956-161EDA21A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229661901"/>
      </p:ext>
    </p:extLst>
  </p:cSld>
  <p:clrMapOvr>
    <a:masterClrMapping/>
  </p:clrMapOvr>
</p:sld>
</file>

<file path=ppt/theme/theme1.xml><?xml version="1.0" encoding="utf-8"?>
<a:theme xmlns:a="http://schemas.openxmlformats.org/drawingml/2006/main" name="RocaVTI">
  <a:themeElements>
    <a:clrScheme name="AnalogousFromRegularSeed_2SEEDS">
      <a:dk1>
        <a:srgbClr val="000000"/>
      </a:dk1>
      <a:lt1>
        <a:srgbClr val="FFFFFF"/>
      </a:lt1>
      <a:dk2>
        <a:srgbClr val="1C2831"/>
      </a:dk2>
      <a:lt2>
        <a:srgbClr val="F0F2F3"/>
      </a:lt2>
      <a:accent1>
        <a:srgbClr val="D57B17"/>
      </a:accent1>
      <a:accent2>
        <a:srgbClr val="E73E29"/>
      </a:accent2>
      <a:accent3>
        <a:srgbClr val="AEA61F"/>
      </a:accent3>
      <a:accent4>
        <a:srgbClr val="14B2B8"/>
      </a:accent4>
      <a:accent5>
        <a:srgbClr val="2991E7"/>
      </a:accent5>
      <a:accent6>
        <a:srgbClr val="2A41D8"/>
      </a:accent6>
      <a:hlink>
        <a:srgbClr val="3F7CBF"/>
      </a:hlink>
      <a:folHlink>
        <a:srgbClr val="7F7F7F"/>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docProps/app.xml><?xml version="1.0" encoding="utf-8"?>
<Properties xmlns="http://schemas.openxmlformats.org/officeDocument/2006/extended-properties" xmlns:vt="http://schemas.openxmlformats.org/officeDocument/2006/docPropsVTypes">
  <TotalTime>152</TotalTime>
  <Words>525</Words>
  <Application>Microsoft Office PowerPoint</Application>
  <PresentationFormat>Geniş ekran</PresentationFormat>
  <Paragraphs>43</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Avenir Next LT Pro</vt:lpstr>
      <vt:lpstr>Avenir Next LT Pro Light</vt:lpstr>
      <vt:lpstr>Fira Sans</vt:lpstr>
      <vt:lpstr>Georgia Pro Semibold</vt:lpstr>
      <vt:lpstr>Times New Roman</vt:lpstr>
      <vt:lpstr>RocaVTI</vt:lpstr>
      <vt:lpstr>POLİS MESLEK YÜKSEK OKULU</vt:lpstr>
      <vt:lpstr>POLİS MESLEK YÜKSEKOKULU</vt:lpstr>
      <vt:lpstr>PMYO HANGİ SINAVLA BAŞVURULUR? </vt:lpstr>
      <vt:lpstr>PMYO BAŞVURU ŞARTLARI </vt:lpstr>
      <vt:lpstr>PMYO BAŞVURU ŞARTLARI</vt:lpstr>
      <vt:lpstr>PMYO Başvurusu Nasıl Yapılır? </vt:lpstr>
      <vt:lpstr>PMYO Başvurusu Nasıl Yapılır?</vt:lpstr>
      <vt:lpstr>PMYO Başvurusu Nasıl Yapılır?</vt:lpstr>
      <vt:lpstr>PMYO Başvurusu Nasıl Yapılır?</vt:lpstr>
      <vt:lpstr>PMYO Başvurusu Nasıl Yapılır?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POLİS MESLEK YÜKSEK OKULU</dc:title>
  <dc:creator>Anıl MESTAN</dc:creator>
  <cp:lastModifiedBy>Anıl MESTAN</cp:lastModifiedBy>
  <cp:revision>2</cp:revision>
  <dcterms:created xsi:type="dcterms:W3CDTF">2022-01-14T09:57:21Z</dcterms:created>
  <dcterms:modified xsi:type="dcterms:W3CDTF">2022-01-17T08:25:38Z</dcterms:modified>
</cp:coreProperties>
</file>